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879" r:id="rId2"/>
    <p:sldId id="899" r:id="rId3"/>
    <p:sldId id="754" r:id="rId4"/>
    <p:sldId id="822" r:id="rId5"/>
    <p:sldId id="894" r:id="rId6"/>
    <p:sldId id="881" r:id="rId7"/>
    <p:sldId id="882" r:id="rId8"/>
    <p:sldId id="884" r:id="rId9"/>
    <p:sldId id="900" r:id="rId10"/>
    <p:sldId id="885" r:id="rId11"/>
    <p:sldId id="886" r:id="rId12"/>
    <p:sldId id="887" r:id="rId13"/>
    <p:sldId id="895" r:id="rId14"/>
    <p:sldId id="889" r:id="rId15"/>
    <p:sldId id="890" r:id="rId16"/>
    <p:sldId id="891" r:id="rId17"/>
    <p:sldId id="892" r:id="rId18"/>
    <p:sldId id="860" r:id="rId19"/>
    <p:sldId id="955" r:id="rId20"/>
    <p:sldId id="901" r:id="rId21"/>
    <p:sldId id="902" r:id="rId22"/>
    <p:sldId id="903" r:id="rId23"/>
    <p:sldId id="904" r:id="rId24"/>
    <p:sldId id="905" r:id="rId25"/>
    <p:sldId id="907" r:id="rId26"/>
    <p:sldId id="908" r:id="rId27"/>
    <p:sldId id="909" r:id="rId28"/>
    <p:sldId id="910" r:id="rId29"/>
    <p:sldId id="911" r:id="rId30"/>
    <p:sldId id="912" r:id="rId31"/>
    <p:sldId id="913" r:id="rId32"/>
    <p:sldId id="914" r:id="rId33"/>
    <p:sldId id="915" r:id="rId34"/>
    <p:sldId id="916" r:id="rId35"/>
    <p:sldId id="917" r:id="rId36"/>
    <p:sldId id="918" r:id="rId37"/>
    <p:sldId id="919" r:id="rId38"/>
    <p:sldId id="920" r:id="rId39"/>
    <p:sldId id="921" r:id="rId40"/>
    <p:sldId id="922" r:id="rId41"/>
    <p:sldId id="923" r:id="rId42"/>
    <p:sldId id="924" r:id="rId43"/>
    <p:sldId id="925" r:id="rId44"/>
    <p:sldId id="926" r:id="rId45"/>
    <p:sldId id="927" r:id="rId46"/>
    <p:sldId id="928" r:id="rId47"/>
    <p:sldId id="929" r:id="rId48"/>
    <p:sldId id="930" r:id="rId49"/>
    <p:sldId id="931" r:id="rId50"/>
    <p:sldId id="932" r:id="rId51"/>
    <p:sldId id="933" r:id="rId52"/>
    <p:sldId id="934" r:id="rId53"/>
    <p:sldId id="935" r:id="rId54"/>
    <p:sldId id="936" r:id="rId55"/>
    <p:sldId id="937" r:id="rId56"/>
    <p:sldId id="938" r:id="rId57"/>
    <p:sldId id="939" r:id="rId58"/>
    <p:sldId id="940" r:id="rId59"/>
    <p:sldId id="941" r:id="rId60"/>
    <p:sldId id="942" r:id="rId61"/>
    <p:sldId id="943" r:id="rId62"/>
    <p:sldId id="944" r:id="rId63"/>
    <p:sldId id="945" r:id="rId64"/>
    <p:sldId id="946" r:id="rId65"/>
    <p:sldId id="947" r:id="rId66"/>
    <p:sldId id="948" r:id="rId67"/>
    <p:sldId id="949" r:id="rId68"/>
    <p:sldId id="950" r:id="rId69"/>
    <p:sldId id="951" r:id="rId70"/>
    <p:sldId id="952" r:id="rId71"/>
    <p:sldId id="953" r:id="rId72"/>
    <p:sldId id="954" r:id="rId73"/>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6" autoAdjust="0"/>
    <p:restoredTop sz="94246" autoAdjust="0"/>
  </p:normalViewPr>
  <p:slideViewPr>
    <p:cSldViewPr>
      <p:cViewPr varScale="1">
        <p:scale>
          <a:sx n="110" d="100"/>
          <a:sy n="110" d="100"/>
        </p:scale>
        <p:origin x="1374" y="96"/>
      </p:cViewPr>
      <p:guideLst>
        <p:guide orient="horz" pos="2160"/>
        <p:guide pos="2880"/>
      </p:guideLst>
    </p:cSldViewPr>
  </p:slideViewPr>
  <p:outlineViewPr>
    <p:cViewPr>
      <p:scale>
        <a:sx n="33" d="100"/>
        <a:sy n="33" d="100"/>
      </p:scale>
      <p:origin x="0" y="-22170"/>
    </p:cViewPr>
  </p:outlineViewPr>
  <p:notesTextViewPr>
    <p:cViewPr>
      <p:scale>
        <a:sx n="100" d="100"/>
        <a:sy n="100" d="100"/>
      </p:scale>
      <p:origin x="0" y="0"/>
    </p:cViewPr>
  </p:notesTextViewPr>
  <p:sorterViewPr>
    <p:cViewPr>
      <p:scale>
        <a:sx n="120" d="100"/>
        <a:sy n="120" d="100"/>
      </p:scale>
      <p:origin x="0" y="443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Departmenti per Trajnime / KRPP</a:t>
            </a: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Departmenti per Trajnime / KRPP</a:t>
            </a: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
        <p:nvSpPr>
          <p:cNvPr id="2" name="Footer Placeholder 1"/>
          <p:cNvSpPr>
            <a:spLocks noGrp="1"/>
          </p:cNvSpPr>
          <p:nvPr>
            <p:ph type="ftr" sz="quarter" idx="10"/>
          </p:nvPr>
        </p:nvSpPr>
        <p:spPr/>
        <p:txBody>
          <a:bodyPr/>
          <a:lstStyle/>
          <a:p>
            <a:pPr>
              <a:defRPr/>
            </a:pPr>
            <a:r>
              <a:rPr lang="sq-AL" altLang="el-GR" smtClean="0"/>
              <a:t>Departmenti per Trajnime / KRPP</a:t>
            </a:r>
            <a:endParaRPr lang="el-GR" altLang="el-GR"/>
          </a:p>
        </p:txBody>
      </p:sp>
    </p:spTree>
    <p:extLst>
      <p:ext uri="{BB962C8B-B14F-4D97-AF65-F5344CB8AC3E}">
        <p14:creationId xmlns:p14="http://schemas.microsoft.com/office/powerpoint/2010/main" val="4067443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sq-AL" altLang="el-GR" smtClean="0"/>
              <a:t>Departmenti per Trajnime / KRPP</a:t>
            </a:r>
            <a:endParaRPr lang="el-GR" altLang="el-GR"/>
          </a:p>
        </p:txBody>
      </p:sp>
    </p:spTree>
    <p:extLst>
      <p:ext uri="{BB962C8B-B14F-4D97-AF65-F5344CB8AC3E}">
        <p14:creationId xmlns:p14="http://schemas.microsoft.com/office/powerpoint/2010/main" val="14756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sq-AL" altLang="el-GR" smtClean="0"/>
              <a:t>Departmenti per Trajnime / KRPP</a:t>
            </a:r>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20</a:t>
            </a:fld>
            <a:endParaRPr lang="el-GR" altLang="en-US" dirty="0"/>
          </a:p>
        </p:txBody>
      </p:sp>
    </p:spTree>
    <p:extLst>
      <p:ext uri="{BB962C8B-B14F-4D97-AF65-F5344CB8AC3E}">
        <p14:creationId xmlns:p14="http://schemas.microsoft.com/office/powerpoint/2010/main" val="1561215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per Trajnime /KRPP </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4953000" y="3657600"/>
            <a:ext cx="280828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a:solidFill>
                  <a:schemeClr val="bg1"/>
                </a:solidFill>
              </a:rPr>
              <a:t>Shkurt, 2016</a:t>
            </a:r>
          </a:p>
        </p:txBody>
      </p:sp>
      <p:sp>
        <p:nvSpPr>
          <p:cNvPr id="9" name="Rectangle 12"/>
          <p:cNvSpPr>
            <a:spLocks noChangeArrowheads="1"/>
          </p:cNvSpPr>
          <p:nvPr/>
        </p:nvSpPr>
        <p:spPr bwMode="auto">
          <a:xfrm>
            <a:off x="2842855" y="2492375"/>
            <a:ext cx="492634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a:solidFill>
                  <a:srgbClr val="FFFFFF"/>
                </a:solidFill>
              </a:rPr>
              <a:t>Prokurimi</a:t>
            </a:r>
            <a:r>
              <a:rPr lang="sq-AL" altLang="en-US" sz="3200" b="1" dirty="0">
                <a:solidFill>
                  <a:srgbClr val="FFFFFF"/>
                </a:solidFill>
              </a:rPr>
              <a:t> i SHERBIMEVE</a:t>
            </a:r>
          </a:p>
        </p:txBody>
      </p:sp>
      <p:sp>
        <p:nvSpPr>
          <p:cNvPr id="2" name="Rectangle 1"/>
          <p:cNvSpPr/>
          <p:nvPr/>
        </p:nvSpPr>
        <p:spPr>
          <a:xfrm>
            <a:off x="152400" y="2276954"/>
            <a:ext cx="8991600" cy="2445670"/>
          </a:xfrm>
          <a:prstGeom prst="rect">
            <a:avLst/>
          </a:prstGeom>
        </p:spPr>
        <p:txBody>
          <a:bodyPr wrap="square">
            <a:spAutoFit/>
          </a:bodyPr>
          <a:lstStyle/>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marL="0" marR="0" algn="ctr">
              <a:lnSpc>
                <a:spcPct val="115000"/>
              </a:lnSpc>
              <a:spcBef>
                <a:spcPts val="1200"/>
              </a:spcBef>
              <a:spcAft>
                <a:spcPts val="0"/>
              </a:spcAft>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marL="0" marR="0" algn="ctr">
              <a:lnSpc>
                <a:spcPct val="115000"/>
              </a:lnSpc>
              <a:spcBef>
                <a:spcPts val="1200"/>
              </a:spcBef>
              <a:spcAft>
                <a:spcPts val="0"/>
              </a:spcAft>
            </a:pPr>
            <a:r>
              <a:rPr lang="en-US" b="1" dirty="0">
                <a:latin typeface="Garamond" panose="02020404030301010803" pitchFamily="18" charset="0"/>
                <a:ea typeface="Calibri" panose="020F0502020204030204" pitchFamily="34" charset="0"/>
                <a:cs typeface="Times New Roman" panose="02020603050405020304" pitchFamily="18" charset="0"/>
              </a:rPr>
              <a:t> </a:t>
            </a:r>
            <a:endParaRPr lang="sq-AL" sz="9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405601"/>
            <a:ext cx="5410200" cy="533399"/>
          </a:xfrm>
          <a:prstGeom prst="rect">
            <a:avLst/>
          </a:prstGeom>
          <a:noFill/>
          <a:ln>
            <a:noFill/>
          </a:ln>
        </p:spPr>
      </p:pic>
      <p:sp>
        <p:nvSpPr>
          <p:cNvPr id="3" name="Rectangle 2"/>
          <p:cNvSpPr/>
          <p:nvPr/>
        </p:nvSpPr>
        <p:spPr>
          <a:xfrm>
            <a:off x="0" y="1519450"/>
            <a:ext cx="9144000" cy="5050613"/>
          </a:xfrm>
          <a:prstGeom prst="rect">
            <a:avLst/>
          </a:prstGeom>
        </p:spPr>
        <p:txBody>
          <a:bodyPr wrap="square">
            <a:spAutoFit/>
          </a:bodyPr>
          <a:lstStyle/>
          <a:p>
            <a:pPr marL="0" marR="0" algn="ctr">
              <a:lnSpc>
                <a:spcPct val="115000"/>
              </a:lnSpc>
              <a:spcBef>
                <a:spcPts val="1200"/>
              </a:spcBef>
              <a:spcAft>
                <a:spcPts val="0"/>
              </a:spcAft>
            </a:pPr>
            <a:r>
              <a:rPr lang="en-US" sz="3200" b="1" dirty="0" smtClean="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P</a:t>
            </a:r>
            <a:r>
              <a:rPr lang="sq-AL" sz="3200" b="1" dirty="0" err="1" smtClean="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rocedura</a:t>
            </a:r>
            <a:r>
              <a:rPr lang="sq-AL" sz="3200" b="1" dirty="0" smtClean="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 e negociuar pa publikim  të njoftimit për kontratë </a:t>
            </a:r>
          </a:p>
          <a:p>
            <a:pPr algn="ctr">
              <a:lnSpc>
                <a:spcPct val="115000"/>
              </a:lnSpc>
              <a:spcBef>
                <a:spcPts val="1200"/>
              </a:spcBef>
              <a:spcAft>
                <a:spcPts val="0"/>
              </a:spcAft>
            </a:pPr>
            <a:r>
              <a:rPr lang="sq-AL" sz="32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TENDERI EKONOMIKISHT MË  I  FAVORSHEM</a:t>
            </a:r>
          </a:p>
          <a:p>
            <a:pPr algn="ctr">
              <a:lnSpc>
                <a:spcPct val="115000"/>
              </a:lnSpc>
              <a:spcBef>
                <a:spcPts val="1200"/>
              </a:spcBef>
              <a:spcAft>
                <a:spcPts val="0"/>
              </a:spcAft>
            </a:pPr>
            <a:r>
              <a:rPr lang="sq-AL" sz="3200" b="1" kern="0" dirty="0">
                <a:solidFill>
                  <a:srgbClr val="002060"/>
                </a:solidFill>
                <a:latin typeface="Cambria" panose="02040503050406030204" pitchFamily="18" charset="0"/>
                <a:ea typeface="Cambria" panose="02040503050406030204" pitchFamily="18" charset="0"/>
                <a:cs typeface="Arial" panose="020B0604020202020204" pitchFamily="34" charset="0"/>
              </a:rPr>
              <a:t>/</a:t>
            </a:r>
            <a:r>
              <a:rPr lang="sq-AL" sz="3200" b="1" kern="0" dirty="0" smtClean="0">
                <a:solidFill>
                  <a:srgbClr val="002060"/>
                </a:solidFill>
                <a:latin typeface="Cambria" panose="02040503050406030204" pitchFamily="18" charset="0"/>
                <a:ea typeface="Cambria" panose="02040503050406030204" pitchFamily="18" charset="0"/>
                <a:cs typeface="Arial" panose="020B0604020202020204" pitchFamily="34" charset="0"/>
              </a:rPr>
              <a:t>  TEMF /</a:t>
            </a:r>
            <a:endParaRPr lang="sq-AL" sz="3200" b="1" kern="0"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lnSpc>
                <a:spcPct val="115000"/>
              </a:lnSpc>
              <a:spcBef>
                <a:spcPts val="1200"/>
              </a:spcBef>
              <a:spcAft>
                <a:spcPts val="0"/>
              </a:spcAft>
            </a:pPr>
            <a:r>
              <a:rPr lang="en-US" sz="2000" b="1" dirty="0" smtClean="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Moduli  </a:t>
            </a:r>
            <a:r>
              <a:rPr lang="en-US" sz="2000" b="1" dirty="0" err="1">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i</a:t>
            </a:r>
            <a:r>
              <a:rPr lang="en-US" sz="2000" b="1" dirty="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chemeClr val="accent2">
                    <a:lumMod val="50000"/>
                  </a:schemeClr>
                </a:solidFill>
                <a:latin typeface="Cambria" panose="02040503050406030204" pitchFamily="18" charset="0"/>
                <a:ea typeface="Cambria" panose="02040503050406030204" pitchFamily="18" charset="0"/>
              </a:rPr>
              <a:t>shtatë</a:t>
            </a:r>
            <a:r>
              <a:rPr lang="en-US" sz="2000" b="1" dirty="0" smtClean="0">
                <a:solidFill>
                  <a:schemeClr val="accent2">
                    <a:lumMod val="50000"/>
                  </a:schemeClr>
                </a:solidFill>
                <a:latin typeface="Cambria" panose="02040503050406030204" pitchFamily="18" charset="0"/>
                <a:ea typeface="Cambria" panose="02040503050406030204" pitchFamily="18" charset="0"/>
              </a:rPr>
              <a:t>/202</a:t>
            </a:r>
            <a:r>
              <a:rPr lang="sq-AL" sz="2000" b="1" dirty="0" smtClean="0">
                <a:solidFill>
                  <a:schemeClr val="accent2">
                    <a:lumMod val="50000"/>
                  </a:schemeClr>
                </a:solidFill>
                <a:latin typeface="Cambria" panose="02040503050406030204" pitchFamily="18" charset="0"/>
                <a:ea typeface="Cambria" panose="02040503050406030204" pitchFamily="18" charset="0"/>
              </a:rPr>
              <a:t>2</a:t>
            </a:r>
          </a:p>
          <a:p>
            <a:pPr algn="ctr">
              <a:lnSpc>
                <a:spcPct val="115000"/>
              </a:lnSpc>
              <a:spcBef>
                <a:spcPts val="1200"/>
              </a:spcBef>
              <a:spcAft>
                <a:spcPts val="0"/>
              </a:spcAft>
            </a:pPr>
            <a:r>
              <a:rPr lang="sq-AL"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a:t>
            </a: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 Trajnime / KRPP </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0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endParaRPr lang="sq-AL" sz="2800" b="1" dirty="0">
              <a:solidFill>
                <a:schemeClr val="accent2">
                  <a:lumMod val="50000"/>
                </a:schemeClr>
              </a:solidFill>
              <a:latin typeface="Cambria" panose="02040503050406030204" pitchFamily="18" charset="0"/>
              <a:ea typeface="Cambria" panose="02040503050406030204" pitchFamily="18" charset="0"/>
            </a:endParaRPr>
          </a:p>
          <a:p>
            <a:pPr marL="0" marR="0" algn="ctr">
              <a:lnSpc>
                <a:spcPct val="115000"/>
              </a:lnSpc>
              <a:spcBef>
                <a:spcPts val="1200"/>
              </a:spcBef>
              <a:spcAft>
                <a:spcPts val="0"/>
              </a:spcAft>
            </a:pPr>
            <a:endParaRPr lang="sq-AL" sz="3200" b="1" dirty="0">
              <a:solidFill>
                <a:schemeClr val="accent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46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publikimin- përdorimi i saj </a:t>
            </a: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807075"/>
          </a:xfrm>
        </p:spPr>
        <p:txBody>
          <a:bodyPr/>
          <a:lstStyle/>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Kur </a:t>
            </a:r>
            <a:r>
              <a:rPr lang="sq-AL" sz="2000" dirty="0">
                <a:latin typeface="Cambria" panose="02040503050406030204" pitchFamily="18" charset="0"/>
                <a:ea typeface="Cambria" panose="02040503050406030204" pitchFamily="18" charset="0"/>
              </a:rPr>
              <a:t>autoriteti kontraktues përdor procedurën e negociuar pa publikim të njoftimit për kontratë duhet ta njoftoj KRPP-ne brenda 2 ditëve nga data e marrjes se vendimit duke përdorur formularin standard të miratuar nga KRPP. </a:t>
            </a:r>
            <a:endParaRPr lang="sq-AL" sz="2000" dirty="0" smtClean="0">
              <a:latin typeface="Cambria" panose="02040503050406030204" pitchFamily="18" charset="0"/>
              <a:ea typeface="Cambria" panose="02040503050406030204" pitchFamily="18" charset="0"/>
            </a:endParaRPr>
          </a:p>
          <a:p>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KRPP-ja në çdo rast mund të vendos që të kontrolloj vendimin e AK-</a:t>
            </a:r>
            <a:r>
              <a:rPr lang="sq-AL" sz="2000" dirty="0" err="1">
                <a:latin typeface="Cambria" panose="02040503050406030204" pitchFamily="18" charset="0"/>
                <a:ea typeface="Cambria" panose="02040503050406030204" pitchFamily="18" charset="0"/>
              </a:rPr>
              <a:t>es</a:t>
            </a:r>
            <a:r>
              <a:rPr lang="sq-AL" sz="2000" dirty="0">
                <a:latin typeface="Cambria" panose="02040503050406030204" pitchFamily="18" charset="0"/>
                <a:ea typeface="Cambria" panose="02040503050406030204" pitchFamily="18" charset="0"/>
              </a:rPr>
              <a:t> dhe, nëse është e nevojshme, mund të ftojë AK për të rishikuar vendimin e tij në përputhje me opinionin e lëshuar. </a:t>
            </a:r>
          </a:p>
          <a:p>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10</a:t>
            </a:fld>
            <a:endParaRPr lang="en-US"/>
          </a:p>
        </p:txBody>
      </p:sp>
      <p:sp>
        <p:nvSpPr>
          <p:cNvPr id="5" name="Footer Placeholder 4"/>
          <p:cNvSpPr>
            <a:spLocks noGrp="1"/>
          </p:cNvSpPr>
          <p:nvPr>
            <p:ph type="ftr" sz="quarter" idx="11"/>
          </p:nvPr>
        </p:nvSpPr>
        <p:spPr>
          <a:xfrm>
            <a:off x="1447800" y="6356350"/>
            <a:ext cx="4572000" cy="365125"/>
          </a:xfrm>
        </p:spPr>
        <p:txBody>
          <a:bodyPr/>
          <a:lstStyle/>
          <a:p>
            <a:r>
              <a:rPr lang="en-US" smtClean="0"/>
              <a:t>Departamenti per Trajnime /KRPP </a:t>
            </a:r>
            <a:endParaRPr lang="en-US"/>
          </a:p>
        </p:txBody>
      </p:sp>
    </p:spTree>
    <p:extLst>
      <p:ext uri="{BB962C8B-B14F-4D97-AF65-F5344CB8AC3E}">
        <p14:creationId xmlns:p14="http://schemas.microsoft.com/office/powerpoint/2010/main" val="1554404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publikimin- përdorimi i saj </a:t>
            </a:r>
            <a:r>
              <a:rPr lang="sq-AL" sz="2800" b="1" dirty="0" smtClean="0">
                <a:solidFill>
                  <a:schemeClr val="accent2">
                    <a:lumMod val="50000"/>
                  </a:schemeClr>
                </a:solidFill>
                <a:latin typeface="Cambria" panose="02040503050406030204" pitchFamily="18" charset="0"/>
                <a:ea typeface="Cambria" panose="02040503050406030204" pitchFamily="18" charset="0"/>
              </a:rPr>
              <a:t> në </a:t>
            </a:r>
            <a:r>
              <a:rPr lang="sq-AL" sz="2800" b="1" dirty="0" err="1" smtClean="0">
                <a:solidFill>
                  <a:schemeClr val="accent2">
                    <a:lumMod val="50000"/>
                  </a:schemeClr>
                </a:solidFill>
                <a:latin typeface="Cambria" panose="02040503050406030204" pitchFamily="18" charset="0"/>
                <a:ea typeface="Cambria" panose="02040503050406030204" pitchFamily="18" charset="0"/>
              </a:rPr>
              <a:t>platëform</a:t>
            </a:r>
            <a:r>
              <a:rPr lang="sq-AL" sz="2800" b="1" dirty="0" smtClean="0">
                <a:solidFill>
                  <a:schemeClr val="accent2">
                    <a:lumMod val="50000"/>
                  </a:schemeClr>
                </a:solidFill>
                <a:latin typeface="Cambria" panose="02040503050406030204" pitchFamily="18" charset="0"/>
                <a:ea typeface="Cambria" panose="02040503050406030204" pitchFamily="18" charset="0"/>
              </a:rPr>
              <a:t> </a:t>
            </a: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410200"/>
          </a:xfrm>
        </p:spPr>
        <p:txBody>
          <a:bodyPr/>
          <a:lstStyle/>
          <a:p>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KRPP-ja vendos që të </a:t>
            </a:r>
            <a:r>
              <a:rPr lang="sq-AL" sz="2000" dirty="0" smtClean="0">
                <a:latin typeface="Cambria" panose="02040503050406030204" pitchFamily="18" charset="0"/>
                <a:ea typeface="Cambria" panose="02040503050406030204" pitchFamily="18" charset="0"/>
              </a:rPr>
              <a:t>kontrolloj </a:t>
            </a:r>
            <a:r>
              <a:rPr lang="sq-AL" sz="2000" dirty="0">
                <a:latin typeface="Cambria" panose="02040503050406030204" pitchFamily="18" charset="0"/>
                <a:ea typeface="Cambria" panose="02040503050406030204" pitchFamily="18" charset="0"/>
              </a:rPr>
              <a:t>vendimet e sipërpërmendura, KRPP-ja këtë duhet ta bëjë brenda dy (2) ditëve pas pranimit të raportit të tillë. </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Opinionet </a:t>
            </a:r>
            <a:r>
              <a:rPr lang="sq-AL" sz="2000" dirty="0">
                <a:latin typeface="Cambria" panose="02040503050406030204" pitchFamily="18" charset="0"/>
                <a:ea typeface="Cambria" panose="02040503050406030204" pitchFamily="18" charset="0"/>
              </a:rPr>
              <a:t>e </a:t>
            </a:r>
            <a:r>
              <a:rPr lang="sq-AL" sz="2000" dirty="0" err="1">
                <a:latin typeface="Cambria" panose="02040503050406030204" pitchFamily="18" charset="0"/>
                <a:ea typeface="Cambria" panose="02040503050406030204" pitchFamily="18" charset="0"/>
              </a:rPr>
              <a:t>KRPPsë</a:t>
            </a:r>
            <a:r>
              <a:rPr lang="sq-AL" sz="2000" dirty="0">
                <a:latin typeface="Cambria" panose="02040503050406030204" pitchFamily="18" charset="0"/>
                <a:ea typeface="Cambria" panose="02040503050406030204" pitchFamily="18" charset="0"/>
              </a:rPr>
              <a:t> kanë karakter jo-detyrues për AK, por autoritetet kompetente mund ti marrin ato në konsideratë gjatë trajtimit të ankesave të paraqitura në përputhje me Pjesën IX të LPP-se</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Njoftimi </a:t>
            </a:r>
            <a:r>
              <a:rPr lang="sq-AL" sz="2000" dirty="0">
                <a:latin typeface="Cambria" panose="02040503050406030204" pitchFamily="18" charset="0"/>
                <a:ea typeface="Cambria" panose="02040503050406030204" pitchFamily="18" charset="0"/>
              </a:rPr>
              <a:t>duhet të nënshkruhet nga ZKA dhe zyrtari përgjegjës i Prokurimit, të skanohet të ngarkohet dhe ti dërgohet KRPP-se përmes platformës se prokurimit elektronik. </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Gjithashtu</a:t>
            </a: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në </a:t>
            </a:r>
            <a:r>
              <a:rPr lang="sq-AL" sz="2000" dirty="0">
                <a:latin typeface="Cambria" panose="02040503050406030204" pitchFamily="18" charset="0"/>
                <a:ea typeface="Cambria" panose="02040503050406030204" pitchFamily="18" charset="0"/>
              </a:rPr>
              <a:t>rast të anulimit të procedurës, AK duhet të krijoj dhe ngarkoj </a:t>
            </a:r>
            <a:r>
              <a:rPr lang="sq-AL" sz="2000" dirty="0" smtClean="0">
                <a:latin typeface="Cambria" panose="02040503050406030204" pitchFamily="18" charset="0"/>
                <a:ea typeface="Cambria" panose="02040503050406030204" pitchFamily="18" charset="0"/>
              </a:rPr>
              <a:t>në </a:t>
            </a:r>
            <a:r>
              <a:rPr lang="sq-AL" sz="2000" dirty="0">
                <a:latin typeface="Cambria" panose="02040503050406030204" pitchFamily="18" charset="0"/>
                <a:ea typeface="Cambria" panose="02040503050406030204" pitchFamily="18" charset="0"/>
              </a:rPr>
              <a:t>sistem Vendimin për Anulim tek funksioni “dokumentet tjera”.</a:t>
            </a:r>
          </a:p>
        </p:txBody>
      </p:sp>
      <p:sp>
        <p:nvSpPr>
          <p:cNvPr id="4" name="Slide Number Placeholder 3"/>
          <p:cNvSpPr>
            <a:spLocks noGrp="1"/>
          </p:cNvSpPr>
          <p:nvPr>
            <p:ph type="sldNum" sz="quarter" idx="12"/>
          </p:nvPr>
        </p:nvSpPr>
        <p:spPr/>
        <p:txBody>
          <a:bodyPr/>
          <a:lstStyle/>
          <a:p>
            <a:fld id="{872C2D91-5140-E643-83AC-7A21B4B6FCA7}" type="slidenum">
              <a:rPr lang="en-US" smtClean="0"/>
              <a:pPr/>
              <a:t>11</a:t>
            </a:fld>
            <a:endParaRPr lang="en-US"/>
          </a:p>
        </p:txBody>
      </p:sp>
      <p:sp>
        <p:nvSpPr>
          <p:cNvPr id="5" name="Footer Placeholder 4"/>
          <p:cNvSpPr>
            <a:spLocks noGrp="1"/>
          </p:cNvSpPr>
          <p:nvPr>
            <p:ph type="ftr" sz="quarter" idx="11"/>
          </p:nvPr>
        </p:nvSpPr>
        <p:spPr>
          <a:xfrm>
            <a:off x="1524000" y="6356350"/>
            <a:ext cx="4495800" cy="365125"/>
          </a:xfrm>
        </p:spPr>
        <p:txBody>
          <a:bodyPr/>
          <a:lstStyle/>
          <a:p>
            <a:r>
              <a:rPr lang="en-US" smtClean="0"/>
              <a:t>Departamenti per Trajnime /KRPP </a:t>
            </a:r>
            <a:endParaRPr lang="en-US"/>
          </a:p>
        </p:txBody>
      </p:sp>
    </p:spTree>
    <p:extLst>
      <p:ext uri="{BB962C8B-B14F-4D97-AF65-F5344CB8AC3E}">
        <p14:creationId xmlns:p14="http://schemas.microsoft.com/office/powerpoint/2010/main" val="3130678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pa </a:t>
            </a:r>
            <a:r>
              <a:rPr lang="sq-AL" sz="2800" b="1" dirty="0" smtClean="0">
                <a:solidFill>
                  <a:schemeClr val="accent2">
                    <a:lumMod val="50000"/>
                  </a:schemeClr>
                </a:solidFill>
                <a:latin typeface="Cambria" panose="02040503050406030204" pitchFamily="18" charset="0"/>
                <a:ea typeface="Cambria" panose="02040503050406030204" pitchFamily="18" charset="0"/>
              </a:rPr>
              <a:t>publikimin-</a:t>
            </a:r>
            <a:br>
              <a:rPr lang="sq-AL" sz="2800" b="1" dirty="0" smtClean="0">
                <a:solidFill>
                  <a:schemeClr val="accent2">
                    <a:lumMod val="50000"/>
                  </a:schemeClr>
                </a:solidFill>
                <a:latin typeface="Cambria" panose="02040503050406030204" pitchFamily="18" charset="0"/>
                <a:ea typeface="Cambria" panose="02040503050406030204" pitchFamily="18" charset="0"/>
              </a:rPr>
            </a:br>
            <a:r>
              <a:rPr lang="sq-AL" sz="2800" b="1" dirty="0" smtClean="0">
                <a:solidFill>
                  <a:schemeClr val="accent2">
                    <a:lumMod val="50000"/>
                  </a:schemeClr>
                </a:solidFill>
                <a:latin typeface="Cambria" panose="02040503050406030204" pitchFamily="18" charset="0"/>
                <a:ea typeface="Cambria" panose="02040503050406030204" pitchFamily="18" charset="0"/>
              </a:rPr>
              <a:t> Obligimet e AK  </a:t>
            </a:r>
            <a:endParaRPr lang="sq-AL" sz="2800" dirty="0">
              <a:solidFill>
                <a:schemeClr val="accent2">
                  <a:lumMod val="50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lstStyle/>
          <a:p>
            <a:pPr marL="0" indent="0">
              <a:buNone/>
            </a:pPr>
            <a:r>
              <a:rPr lang="en-US" sz="2000" dirty="0" err="1">
                <a:latin typeface="Cambria" panose="02040503050406030204" pitchFamily="18" charset="0"/>
                <a:ea typeface="Cambria" panose="02040503050406030204" pitchFamily="18" charset="0"/>
              </a:rPr>
              <a:t>Ekzekutimi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procedure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negociuar</a:t>
            </a:r>
            <a:r>
              <a:rPr lang="en-US" sz="2000" dirty="0">
                <a:latin typeface="Cambria" panose="02040503050406030204" pitchFamily="18" charset="0"/>
                <a:ea typeface="Cambria" panose="02040503050406030204" pitchFamily="18" charset="0"/>
              </a:rPr>
              <a:t> pa </a:t>
            </a:r>
            <a:r>
              <a:rPr lang="en-US" sz="2000" dirty="0" err="1">
                <a:latin typeface="Cambria" panose="02040503050406030204" pitchFamily="18" charset="0"/>
                <a:ea typeface="Cambria" panose="02040503050406030204" pitchFamily="18" charset="0"/>
              </a:rPr>
              <a:t>publikimin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njoftimit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mënyrë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liron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detyrimi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tij</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që</a:t>
            </a:r>
            <a:r>
              <a:rPr lang="en-US" sz="2000" dirty="0" smtClean="0">
                <a:latin typeface="Cambria" panose="02040503050406030204" pitchFamily="18" charset="0"/>
                <a:ea typeface="Cambria" panose="02040503050406030204" pitchFamily="18" charset="0"/>
              </a:rPr>
              <a:t>: </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smtClean="0">
                <a:latin typeface="Cambria" panose="02040503050406030204" pitchFamily="18" charset="0"/>
                <a:ea typeface="Cambria" panose="02040503050406030204" pitchFamily="18" charset="0"/>
              </a:rPr>
              <a:t>(</a:t>
            </a:r>
            <a:r>
              <a:rPr lang="en-US" sz="2000" dirty="0" err="1" smtClean="0">
                <a:latin typeface="Cambria" panose="02040503050406030204" pitchFamily="18" charset="0"/>
                <a:ea typeface="Cambria" panose="02040503050406030204" pitchFamily="18" charset="0"/>
              </a:rPr>
              <a:t>i</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luajë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rrol</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përcaktimin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kushteve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veçanërisht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bëjë</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çmimet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afatet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pranimit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sasitë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karakteristikat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teknike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garancionet</a:t>
            </a:r>
            <a:r>
              <a:rPr lang="en-US" sz="20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000" dirty="0" smtClean="0">
                <a:latin typeface="Cambria" panose="02040503050406030204" pitchFamily="18" charset="0"/>
                <a:ea typeface="Cambria" panose="02040503050406030204" pitchFamily="18" charset="0"/>
              </a:rPr>
              <a:t>(</a:t>
            </a:r>
            <a:r>
              <a:rPr lang="en-US" sz="2000" dirty="0">
                <a:latin typeface="Cambria" panose="02040503050406030204" pitchFamily="18" charset="0"/>
                <a:ea typeface="Cambria" panose="02040503050406030204" pitchFamily="18" charset="0"/>
              </a:rPr>
              <a:t>ii)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sigurojë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çmimi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lartë</a:t>
            </a:r>
            <a:r>
              <a:rPr lang="en-US" sz="2000" dirty="0">
                <a:latin typeface="Cambria" panose="02040503050406030204" pitchFamily="18" charset="0"/>
                <a:ea typeface="Cambria" panose="02040503050406030204" pitchFamily="18" charset="0"/>
              </a:rPr>
              <a:t> se </a:t>
            </a:r>
            <a:r>
              <a:rPr lang="en-US" sz="2000" dirty="0" err="1">
                <a:latin typeface="Cambria" panose="02040503050406030204" pitchFamily="18" charset="0"/>
                <a:ea typeface="Cambria" panose="02040503050406030204" pitchFamily="18" charset="0"/>
              </a:rPr>
              <a:t>çmimi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përkatës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tregut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smtClean="0">
                <a:latin typeface="Cambria" panose="02040503050406030204" pitchFamily="18" charset="0"/>
                <a:ea typeface="Cambria" panose="02040503050406030204" pitchFamily="18" charset="0"/>
              </a:rPr>
              <a:t>(</a:t>
            </a:r>
            <a:r>
              <a:rPr lang="en-US" sz="2000" dirty="0">
                <a:latin typeface="Cambria" panose="02040503050406030204" pitchFamily="18" charset="0"/>
                <a:ea typeface="Cambria" panose="02040503050406030204" pitchFamily="18" charset="0"/>
              </a:rPr>
              <a:t>iii)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vlerësojë</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kujdes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kualitetin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produktit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punës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fjalë</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12</a:t>
            </a:fld>
            <a:endParaRPr lang="en-US"/>
          </a:p>
        </p:txBody>
      </p:sp>
      <p:sp>
        <p:nvSpPr>
          <p:cNvPr id="5" name="Footer Placeholder 4"/>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3873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7200" y="457200"/>
            <a:ext cx="8001000" cy="6019800"/>
          </a:xfrm>
          <a:prstGeom prst="rect">
            <a:avLst/>
          </a:prstGeom>
        </p:spPr>
      </p:pic>
    </p:spTree>
    <p:extLst>
      <p:ext uri="{BB962C8B-B14F-4D97-AF65-F5344CB8AC3E}">
        <p14:creationId xmlns:p14="http://schemas.microsoft.com/office/powerpoint/2010/main" val="659427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chemeClr val="accent2">
                    <a:lumMod val="50000"/>
                  </a:schemeClr>
                </a:solidFill>
                <a:latin typeface="Cambria" panose="02040503050406030204" pitchFamily="18" charset="0"/>
                <a:ea typeface="Cambria" panose="02040503050406030204" pitchFamily="18" charset="0"/>
              </a:rPr>
              <a:t>Zhvillimi i negociatave </a:t>
            </a:r>
            <a:endParaRPr lang="sq-AL" sz="2800" b="1" dirty="0">
              <a:solidFill>
                <a:schemeClr val="accent2">
                  <a:lumMod val="50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lstStyle/>
          <a:p>
            <a:r>
              <a:rPr lang="sq-AL" sz="2000" dirty="0">
                <a:latin typeface="Cambria" panose="02040503050406030204" pitchFamily="18" charset="0"/>
                <a:ea typeface="Cambria" panose="02040503050406030204" pitchFamily="18" charset="0"/>
              </a:rPr>
              <a:t>Kur autoriteti kontraktues vendos që t’i zhvilloj negociatat me më shumë së një Operator ekonomik, negociatat do të zhvillohen sipas dispozitave të Neneve 51.15 - 51.19 të këtyre rregullave</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Gjatë negociatave, autoriteti kontraktues do të sigurojë barazinë e trajtimit të </a:t>
            </a:r>
            <a:r>
              <a:rPr lang="sq-AL" sz="2000" dirty="0" err="1">
                <a:latin typeface="Cambria" panose="02040503050406030204" pitchFamily="18" charset="0"/>
                <a:ea typeface="Cambria" panose="02040503050406030204" pitchFamily="18" charset="0"/>
              </a:rPr>
              <a:t>të</a:t>
            </a:r>
            <a:r>
              <a:rPr lang="sq-AL" sz="2000" dirty="0">
                <a:latin typeface="Cambria" panose="02040503050406030204" pitchFamily="18" charset="0"/>
                <a:ea typeface="Cambria" panose="02040503050406030204" pitchFamily="18" charset="0"/>
              </a:rPr>
              <a:t> gjithë pjesëmarrësve në negociata. Në veçanti, autoriteti kontraktues nuk do të jep informata pjesëmarrësve mbi termat dhe kushtet e kontratës në mënyrë diskriminuese, që do të mund t’iu jepte disa pjesëmarrësve përparësi ndaj të tjerëve</a:t>
            </a:r>
            <a:r>
              <a:rPr lang="sq-AL" sz="2000" dirty="0" smtClean="0">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Negociatat mund të jenë për aspektet teknike, ekonomike, ligjore dhe aspekte tjera të kontratës, përfshirë çmimin ose çmimet. Kërkesat minimale dhe kriteret e dhënies nuk do të jenë subjekt i negociatave.</a:t>
            </a:r>
            <a:endParaRPr lang="sq-AL" sz="2000" dirty="0" smtClean="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14</a:t>
            </a:fld>
            <a:endParaRPr lang="en-US"/>
          </a:p>
        </p:txBody>
      </p:sp>
      <p:sp>
        <p:nvSpPr>
          <p:cNvPr id="5" name="Footer Placeholder 4"/>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524141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Zhvillimi i negociatave </a:t>
            </a:r>
          </a:p>
        </p:txBody>
      </p:sp>
      <p:sp>
        <p:nvSpPr>
          <p:cNvPr id="3" name="Content Placeholder 2"/>
          <p:cNvSpPr>
            <a:spLocks noGrp="1"/>
          </p:cNvSpPr>
          <p:nvPr>
            <p:ph idx="1"/>
          </p:nvPr>
        </p:nvSpPr>
        <p:spPr>
          <a:xfrm>
            <a:off x="0" y="685800"/>
            <a:ext cx="9144000" cy="6172200"/>
          </a:xfrm>
        </p:spPr>
        <p:txBody>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Negociatat </a:t>
            </a:r>
            <a:r>
              <a:rPr lang="sq-AL" sz="2000" dirty="0">
                <a:latin typeface="Cambria" panose="02040503050406030204" pitchFamily="18" charset="0"/>
                <a:ea typeface="Cambria" panose="02040503050406030204" pitchFamily="18" charset="0"/>
              </a:rPr>
              <a:t>do të mbahen me secilin pjesëmarrës të zgjedhur veçmas. Të gjithë pjesëmarrësit e zgjedhur do t’i nënshtrohen kërkesave të njëjta dhe do të pajisen me informata të njëjta mbi sfondin, termat, dhe kushtet e kontratës. </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Asnjë </a:t>
            </a:r>
            <a:r>
              <a:rPr lang="sq-AL" sz="2000" dirty="0">
                <a:latin typeface="Cambria" panose="02040503050406030204" pitchFamily="18" charset="0"/>
                <a:ea typeface="Cambria" panose="02040503050406030204" pitchFamily="18" charset="0"/>
              </a:rPr>
              <a:t>informatë e marrë nga ndonjë pjesëmarrës dhe asnjë informatë rreth zgjidhjeve të propozuara nga një pjesëmarrës nuk mund t’i tregohet ndonjë pjesëmarrësi tjetër pa miratimin paraprak të pjesëmarrësit i cili ka dhënë informatën e tillë. </a:t>
            </a: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Autoriteti </a:t>
            </a:r>
            <a:r>
              <a:rPr lang="sq-AL" sz="2000" dirty="0">
                <a:latin typeface="Cambria" panose="02040503050406030204" pitchFamily="18" charset="0"/>
                <a:ea typeface="Cambria" panose="02040503050406030204" pitchFamily="18" charset="0"/>
              </a:rPr>
              <a:t>kontraktues do ta dokumentojë në tërësi çdo fazë të negociatave, duke raportuar në veçanti</a:t>
            </a:r>
            <a:r>
              <a:rPr lang="sq-AL" sz="2000" dirty="0" smtClean="0">
                <a:latin typeface="Cambria" panose="02040503050406030204" pitchFamily="18" charset="0"/>
                <a:ea typeface="Cambria" panose="02040503050406030204" pitchFamily="18" charset="0"/>
              </a:rPr>
              <a:t>:</a:t>
            </a: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objektin </a:t>
            </a:r>
            <a:r>
              <a:rPr lang="sq-AL" sz="2000" dirty="0">
                <a:latin typeface="Cambria" panose="02040503050406030204" pitchFamily="18" charset="0"/>
                <a:ea typeface="Cambria" panose="02040503050406030204" pitchFamily="18" charset="0"/>
              </a:rPr>
              <a:t>e negociatave, </a:t>
            </a:r>
            <a:endParaRPr lang="sq-AL"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metodat </a:t>
            </a:r>
            <a:r>
              <a:rPr lang="sq-AL" sz="2000" dirty="0">
                <a:latin typeface="Cambria" panose="02040503050406030204" pitchFamily="18" charset="0"/>
                <a:ea typeface="Cambria" panose="02040503050406030204" pitchFamily="18" charset="0"/>
              </a:rPr>
              <a:t>e përdorura, </a:t>
            </a:r>
            <a:endParaRPr lang="sq-AL"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dhe </a:t>
            </a:r>
            <a:r>
              <a:rPr lang="sq-AL" sz="2000" dirty="0">
                <a:latin typeface="Cambria" panose="02040503050406030204" pitchFamily="18" charset="0"/>
                <a:ea typeface="Cambria" panose="02040503050406030204" pitchFamily="18" charset="0"/>
              </a:rPr>
              <a:t>të gjitha komunikimet verbale dhe me shkrim të mbajtura me pjesëmarrësit</a:t>
            </a:r>
            <a:r>
              <a:rPr lang="sq-AL" sz="20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Formulari standard, që ndodhet në ueb faqen e </a:t>
            </a:r>
            <a:r>
              <a:rPr lang="sq-AL" sz="2000" dirty="0" err="1">
                <a:latin typeface="Cambria" panose="02040503050406030204" pitchFamily="18" charset="0"/>
                <a:ea typeface="Cambria" panose="02040503050406030204" pitchFamily="18" charset="0"/>
              </a:rPr>
              <a:t>KRPPsë</a:t>
            </a:r>
            <a:r>
              <a:rPr lang="sq-AL" sz="2000" dirty="0">
                <a:latin typeface="Cambria" panose="02040503050406030204" pitchFamily="18" charset="0"/>
                <a:ea typeface="Cambria" panose="02040503050406030204" pitchFamily="18" charset="0"/>
              </a:rPr>
              <a:t>, do të përdoret për proces-mbajtjen e negociatave të mbajtur veçmas me secilin </a:t>
            </a:r>
            <a:r>
              <a:rPr lang="sq-AL" sz="2000" dirty="0" smtClean="0">
                <a:latin typeface="Cambria" panose="02040503050406030204" pitchFamily="18" charset="0"/>
                <a:ea typeface="Cambria" panose="02040503050406030204" pitchFamily="18" charset="0"/>
              </a:rPr>
              <a:t>pjesëmarrës.</a:t>
            </a:r>
          </a:p>
        </p:txBody>
      </p:sp>
      <p:sp>
        <p:nvSpPr>
          <p:cNvPr id="4" name="Slide Number Placeholder 3"/>
          <p:cNvSpPr>
            <a:spLocks noGrp="1"/>
          </p:cNvSpPr>
          <p:nvPr>
            <p:ph type="sldNum" sz="quarter" idx="12"/>
          </p:nvPr>
        </p:nvSpPr>
        <p:spPr/>
        <p:txBody>
          <a:bodyPr/>
          <a:lstStyle/>
          <a:p>
            <a:fld id="{872C2D91-5140-E643-83AC-7A21B4B6FCA7}" type="slidenum">
              <a:rPr lang="en-US" smtClean="0"/>
              <a:pPr/>
              <a:t>15</a:t>
            </a:fld>
            <a:endParaRPr lang="en-US"/>
          </a:p>
        </p:txBody>
      </p:sp>
      <p:sp>
        <p:nvSpPr>
          <p:cNvPr id="5" name="Footer Placeholder 4"/>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219053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Njoftimi për dhënie të kontratës</a:t>
            </a:r>
          </a:p>
        </p:txBody>
      </p:sp>
      <p:sp>
        <p:nvSpPr>
          <p:cNvPr id="3" name="Content Placeholder 2"/>
          <p:cNvSpPr>
            <a:spLocks noGrp="1"/>
          </p:cNvSpPr>
          <p:nvPr>
            <p:ph idx="1"/>
          </p:nvPr>
        </p:nvSpPr>
        <p:spPr>
          <a:xfrm>
            <a:off x="0" y="1066800"/>
            <a:ext cx="9144000" cy="5562600"/>
          </a:xfrm>
        </p:spPr>
        <p:txBody>
          <a:bodyPr/>
          <a:lstStyle/>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Varësisht nga natyra e aktivitetit të prokurimit, autoriteti kontraktues gjate zbatimit të procedurave të negociuara pa publikim të njoftimit për kontrate,, duhet të përdore njërën nga dosjet e tenderit të </a:t>
            </a:r>
            <a:r>
              <a:rPr lang="sq-AL" sz="2000" dirty="0" err="1">
                <a:latin typeface="Cambria" panose="02040503050406030204" pitchFamily="18" charset="0"/>
                <a:ea typeface="Cambria" panose="02040503050406030204" pitchFamily="18" charset="0"/>
              </a:rPr>
              <a:t>zyrtarizuara</a:t>
            </a:r>
            <a:r>
              <a:rPr lang="sq-AL" sz="2000" dirty="0">
                <a:latin typeface="Cambria" panose="02040503050406030204" pitchFamily="18" charset="0"/>
                <a:ea typeface="Cambria" panose="02040503050406030204" pitchFamily="18" charset="0"/>
              </a:rPr>
              <a:t> nga KRPP-ja</a:t>
            </a:r>
            <a:r>
              <a:rPr lang="sq-AL" sz="20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Dispozitat </a:t>
            </a:r>
            <a:r>
              <a:rPr lang="sq-AL" sz="2000" dirty="0">
                <a:latin typeface="Cambria" panose="02040503050406030204" pitchFamily="18" charset="0"/>
                <a:ea typeface="Cambria" panose="02040503050406030204" pitchFamily="18" charset="0"/>
              </a:rPr>
              <a:t>e Nenit 47.33 – 47.35 të këtyre rregullave ngjashmërish aplikohen për dhënien, nënshkrimin, si dhe për shpërndarjen e kontratës së nënshkruar</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Procedura </a:t>
            </a:r>
            <a:r>
              <a:rPr lang="sq-AL" sz="2000" dirty="0">
                <a:latin typeface="Cambria" panose="02040503050406030204" pitchFamily="18" charset="0"/>
                <a:ea typeface="Cambria" panose="02040503050406030204" pitchFamily="18" charset="0"/>
              </a:rPr>
              <a:t>e vlerësimit dhe krahasimit do të rezultojë në renditjen e tenderëve. Tenderuesit që ka ofruar ofertën më të mirë që renditet sipas kritereve për dhënien e kontratës do t'i jepet kontrata</a:t>
            </a:r>
            <a:r>
              <a:rPr lang="sq-AL" sz="2000" dirty="0" smtClean="0">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Njoftimi </a:t>
            </a:r>
            <a:r>
              <a:rPr lang="sq-AL" sz="2000" dirty="0">
                <a:latin typeface="Cambria" panose="02040503050406030204" pitchFamily="18" charset="0"/>
                <a:ea typeface="Cambria" panose="02040503050406030204" pitchFamily="18" charset="0"/>
              </a:rPr>
              <a:t>për dhënie të kontratës në përputhje me nenin 41 të LPP-së do të përgatitet duke përdorur formularin standard B08 që krijohet nga sistemi i prokurimit elektronik</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Njoftimi </a:t>
            </a:r>
            <a:r>
              <a:rPr lang="sq-AL" sz="2000" dirty="0">
                <a:latin typeface="Cambria" panose="02040503050406030204" pitchFamily="18" charset="0"/>
                <a:ea typeface="Cambria" panose="02040503050406030204" pitchFamily="18" charset="0"/>
              </a:rPr>
              <a:t>i përgatitur për dhënie të kontratës duhet të </a:t>
            </a:r>
            <a:r>
              <a:rPr lang="sq-AL" sz="2000" dirty="0" smtClean="0">
                <a:latin typeface="Cambria" panose="02040503050406030204" pitchFamily="18" charset="0"/>
                <a:ea typeface="Cambria" panose="02040503050406030204" pitchFamily="18" charset="0"/>
              </a:rPr>
              <a:t>publikohet</a:t>
            </a:r>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16</a:t>
            </a:fld>
            <a:endParaRPr lang="en-US"/>
          </a:p>
        </p:txBody>
      </p:sp>
      <p:sp>
        <p:nvSpPr>
          <p:cNvPr id="5" name="Footer Placeholder 4"/>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657054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Njoftimi për dhënie të kontratës</a:t>
            </a:r>
          </a:p>
        </p:txBody>
      </p:sp>
      <p:sp>
        <p:nvSpPr>
          <p:cNvPr id="3" name="Content Placeholder 2"/>
          <p:cNvSpPr>
            <a:spLocks noGrp="1"/>
          </p:cNvSpPr>
          <p:nvPr>
            <p:ph idx="1"/>
          </p:nvPr>
        </p:nvSpPr>
        <p:spPr>
          <a:xfrm>
            <a:off x="0" y="914400"/>
            <a:ext cx="9144000" cy="5211763"/>
          </a:xfrm>
        </p:spPr>
        <p:txBody>
          <a:bodyPr/>
          <a:lstStyle/>
          <a:p>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një AK ka bërë dhënie të një kontrate publike duke përdorur procedurë të </a:t>
            </a:r>
            <a:r>
              <a:rPr lang="sq-AL" sz="2000" dirty="0" smtClean="0">
                <a:latin typeface="Cambria" panose="02040503050406030204" pitchFamily="18" charset="0"/>
                <a:ea typeface="Cambria" panose="02040503050406030204" pitchFamily="18" charset="0"/>
              </a:rPr>
              <a:t>negociuar </a:t>
            </a:r>
            <a:r>
              <a:rPr lang="sq-AL" sz="2000" dirty="0">
                <a:latin typeface="Cambria" panose="02040503050406030204" pitchFamily="18" charset="0"/>
                <a:ea typeface="Cambria" panose="02040503050406030204" pitchFamily="18" charset="0"/>
              </a:rPr>
              <a:t>pa publikim </a:t>
            </a:r>
            <a:r>
              <a:rPr lang="sq-AL" sz="2000" dirty="0" smtClean="0">
                <a:latin typeface="Cambria" panose="02040503050406030204" pitchFamily="18" charset="0"/>
                <a:ea typeface="Cambria" panose="02040503050406030204" pitchFamily="18" charset="0"/>
              </a:rPr>
              <a:t>ZP</a:t>
            </a:r>
            <a:r>
              <a:rPr lang="sq-AL" sz="2000" dirty="0">
                <a:latin typeface="Cambria" panose="02040503050406030204" pitchFamily="18" charset="0"/>
                <a:ea typeface="Cambria" panose="02040503050406030204" pitchFamily="18" charset="0"/>
              </a:rPr>
              <a:t>, pas skadimit të afatit kohor për parashtrim dhe shqyrtim të ankesave ne përputhje me nenin 108/A të LPP-se, do të përgatisë Njoftimin e Dhënies së </a:t>
            </a:r>
            <a:r>
              <a:rPr lang="sq-AL" sz="2000" dirty="0" smtClean="0">
                <a:latin typeface="Cambria" panose="02040503050406030204" pitchFamily="18" charset="0"/>
                <a:ea typeface="Cambria" panose="02040503050406030204" pitchFamily="18" charset="0"/>
              </a:rPr>
              <a:t>Kontratës </a:t>
            </a:r>
            <a:r>
              <a:rPr lang="sq-AL" sz="2000" dirty="0">
                <a:latin typeface="Cambria" panose="02040503050406030204" pitchFamily="18" charset="0"/>
                <a:ea typeface="Cambria" panose="02040503050406030204" pitchFamily="18" charset="0"/>
              </a:rPr>
              <a:t>pavarësisht nga lloji apo vlera e parashikuar</a:t>
            </a:r>
            <a:r>
              <a:rPr lang="sq-AL" sz="2000" dirty="0" smtClean="0">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r>
              <a:rPr lang="sq-AL" sz="2000" dirty="0" err="1" smtClean="0">
                <a:latin typeface="Cambria" panose="02040503050406030204" pitchFamily="18" charset="0"/>
                <a:ea typeface="Cambria" panose="02040503050406030204" pitchFamily="18" charset="0"/>
              </a:rPr>
              <a:t>Përgaditja</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e Njoftimit për </a:t>
            </a:r>
            <a:r>
              <a:rPr lang="sq-AL" sz="2000" dirty="0" smtClean="0">
                <a:latin typeface="Cambria" panose="02040503050406030204" pitchFamily="18" charset="0"/>
                <a:ea typeface="Cambria" panose="02040503050406030204" pitchFamily="18" charset="0"/>
              </a:rPr>
              <a:t>Dhënie të </a:t>
            </a:r>
            <a:r>
              <a:rPr lang="sq-AL" sz="2000" dirty="0">
                <a:latin typeface="Cambria" panose="02040503050406030204" pitchFamily="18" charset="0"/>
                <a:ea typeface="Cambria" panose="02040503050406030204" pitchFamily="18" charset="0"/>
              </a:rPr>
              <a:t>kontratës bëhet nëpërmjet sistemit të prokurimit elektronik duke plotësuar të dhënat për secilin hap të funksionit “ </a:t>
            </a:r>
            <a:r>
              <a:rPr lang="sq-AL" sz="2000" dirty="0" smtClean="0">
                <a:latin typeface="Cambria" panose="02040503050406030204" pitchFamily="18" charset="0"/>
                <a:ea typeface="Cambria" panose="02040503050406030204" pitchFamily="18" charset="0"/>
              </a:rPr>
              <a:t>Dhënia </a:t>
            </a:r>
            <a:r>
              <a:rPr lang="sq-AL" sz="2000" dirty="0">
                <a:latin typeface="Cambria" panose="02040503050406030204" pitchFamily="18" charset="0"/>
                <a:ea typeface="Cambria" panose="02040503050406030204" pitchFamily="18" charset="0"/>
              </a:rPr>
              <a:t>e Kontratës</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AK-se </a:t>
            </a:r>
            <a:r>
              <a:rPr lang="sq-AL" sz="2000" dirty="0">
                <a:latin typeface="Cambria" panose="02040503050406030204" pitchFamily="18" charset="0"/>
                <a:ea typeface="Cambria" panose="02040503050406030204" pitchFamily="18" charset="0"/>
              </a:rPr>
              <a:t>duhet të publikojnë të gjitha njoftimet për dhënie të kontratës në sistemin e prokurimit elektronik. Për arsye të rritjes së transparencës, AK-te mund të publikojnë Njoftimet për dhënie të Kontratës në faqen e internetit të AK gjithashtu. </a:t>
            </a:r>
          </a:p>
        </p:txBody>
      </p:sp>
      <p:sp>
        <p:nvSpPr>
          <p:cNvPr id="4" name="Slide Number Placeholder 3"/>
          <p:cNvSpPr>
            <a:spLocks noGrp="1"/>
          </p:cNvSpPr>
          <p:nvPr>
            <p:ph type="sldNum" sz="quarter" idx="12"/>
          </p:nvPr>
        </p:nvSpPr>
        <p:spPr/>
        <p:txBody>
          <a:bodyPr/>
          <a:lstStyle/>
          <a:p>
            <a:fld id="{872C2D91-5140-E643-83AC-7A21B4B6FCA7}" type="slidenum">
              <a:rPr lang="en-US" smtClean="0"/>
              <a:pPr/>
              <a:t>17</a:t>
            </a:fld>
            <a:endParaRPr lang="en-US"/>
          </a:p>
        </p:txBody>
      </p:sp>
      <p:sp>
        <p:nvSpPr>
          <p:cNvPr id="5" name="Footer Placeholder 4"/>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3623260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915400" cy="5715000"/>
          </a:xfrm>
        </p:spPr>
        <p:txBody>
          <a:bodyPr/>
          <a:lstStyle/>
          <a:p>
            <a:pPr marL="457200" indent="-457200" algn="just">
              <a:buFont typeface="Wingdings" pitchFamily="2" charset="2"/>
              <a:buChar char="q"/>
            </a:pPr>
            <a:r>
              <a:rPr lang="sq-AL" sz="2000" dirty="0">
                <a:latin typeface="Cambria" panose="02040503050406030204" pitchFamily="18" charset="0"/>
                <a:ea typeface="Cambria" panose="02040503050406030204" pitchFamily="18" charset="0"/>
              </a:rPr>
              <a:t>Si krijohet varësia nga një </a:t>
            </a:r>
            <a:r>
              <a:rPr lang="en-US" sz="2000" dirty="0">
                <a:latin typeface="Cambria" panose="02040503050406030204" pitchFamily="18" charset="0"/>
                <a:ea typeface="Cambria" panose="02040503050406030204" pitchFamily="18" charset="0"/>
              </a:rPr>
              <a:t>OE?</a:t>
            </a:r>
            <a:endParaRPr lang="sq-AL" sz="2000" dirty="0">
              <a:solidFill>
                <a:srgbClr val="FF0000"/>
              </a:solidFill>
              <a:latin typeface="Cambria" panose="02040503050406030204" pitchFamily="18" charset="0"/>
              <a:ea typeface="Cambria" panose="02040503050406030204" pitchFamily="18" charset="0"/>
            </a:endParaRPr>
          </a:p>
          <a:p>
            <a:pPr marL="630238" indent="-393700" algn="just">
              <a:buFont typeface="Wingdings" pitchFamily="2" charset="2"/>
              <a:buChar char="Ø"/>
            </a:pPr>
            <a:r>
              <a:rPr lang="en-US" sz="2000" dirty="0">
                <a:latin typeface="Cambria" panose="02040503050406030204" pitchFamily="18" charset="0"/>
                <a:ea typeface="Cambria" panose="02040503050406030204" pitchFamily="18" charset="0"/>
              </a:rPr>
              <a:t>N</a:t>
            </a:r>
            <a:r>
              <a:rPr lang="sq-AL" sz="2000" dirty="0" err="1">
                <a:latin typeface="Cambria" panose="02040503050406030204" pitchFamily="18" charset="0"/>
                <a:ea typeface="Cambria" panose="02040503050406030204" pitchFamily="18" charset="0"/>
              </a:rPr>
              <a:t>ga</a:t>
            </a:r>
            <a:r>
              <a:rPr lang="sq-AL" sz="2000" dirty="0">
                <a:latin typeface="Cambria" panose="02040503050406030204" pitchFamily="18" charset="0"/>
                <a:ea typeface="Cambria" panose="02040503050406030204" pitchFamily="18" charset="0"/>
              </a:rPr>
              <a:t> neglizhenca, jo profesionalizmi i autoriteteve kontraktuese ne implementimin e projekteve paraprake P.sh blerja e teknologjisë informative (softuerëve, harduerëve apo pajisjeve tjera teknologjike) duke mos përcaktuar qarte me kushtet e kontratës te drejtat dhe mundësitë e mirëmbajtjes,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përmirësimit etj. </a:t>
            </a:r>
            <a:endParaRPr lang="en-US" sz="2000" dirty="0">
              <a:latin typeface="Cambria" panose="02040503050406030204" pitchFamily="18" charset="0"/>
              <a:ea typeface="Cambria" panose="02040503050406030204" pitchFamily="18" charset="0"/>
            </a:endParaRPr>
          </a:p>
          <a:p>
            <a:pPr marL="630238" indent="-393700" algn="just">
              <a:buFont typeface="Wingdings" pitchFamily="2" charset="2"/>
              <a:buChar char="Ø"/>
            </a:pPr>
            <a:r>
              <a:rPr lang="sq-AL" sz="2000" dirty="0">
                <a:latin typeface="Cambria" panose="02040503050406030204" pitchFamily="18" charset="0"/>
                <a:ea typeface="Cambria" panose="02040503050406030204" pitchFamily="18" charset="0"/>
              </a:rPr>
              <a:t>Blerja e pajisjeve komplekse pa përcaktuar kostot te mirëmbajtjes dhe te përdorimit. Ne këto raste shpesh ndodhe qe kosto e përdorimit te jete shumëfish me e larte se sa kosto e përdorimit dhe/se mirëmbajtjes. </a:t>
            </a:r>
            <a:endParaRPr lang="en-US" sz="2000" dirty="0">
              <a:latin typeface="Cambria" panose="02040503050406030204" pitchFamily="18" charset="0"/>
              <a:ea typeface="Cambria" panose="02040503050406030204" pitchFamily="18" charset="0"/>
            </a:endParaRPr>
          </a:p>
          <a:p>
            <a:pPr marL="630238" indent="-393700" algn="just">
              <a:buFont typeface="Wingdings" pitchFamily="2" charset="2"/>
              <a:buChar char="Ø"/>
            </a:pPr>
            <a:r>
              <a:rPr lang="sq-AL" sz="2000" dirty="0">
                <a:latin typeface="Cambria" panose="02040503050406030204" pitchFamily="18" charset="0"/>
                <a:ea typeface="Cambria" panose="02040503050406030204" pitchFamily="18" charset="0"/>
              </a:rPr>
              <a:t>Blerja e sistemit </a:t>
            </a:r>
            <a:r>
              <a:rPr lang="en-US" sz="2000" dirty="0">
                <a:latin typeface="Cambria" panose="02040503050406030204" pitchFamily="18" charset="0"/>
                <a:ea typeface="Cambria" panose="02040503050406030204" pitchFamily="18" charset="0"/>
              </a:rPr>
              <a:t>softwerike p.sh </a:t>
            </a:r>
            <a:r>
              <a:rPr lang="sq-AL" sz="2000" dirty="0">
                <a:latin typeface="Cambria" panose="02040503050406030204" pitchFamily="18" charset="0"/>
                <a:ea typeface="Cambria" panose="02040503050406030204" pitchFamily="18" charset="0"/>
              </a:rPr>
              <a:t>faturimit  me një kosto te ulet por qe nuk është  blere edhe e drejta autoriale</a:t>
            </a:r>
            <a:r>
              <a:rPr lang="en-US" sz="2000" dirty="0">
                <a:latin typeface="Cambria" panose="02040503050406030204" pitchFamily="18" charset="0"/>
                <a:ea typeface="Cambria" panose="02040503050406030204" pitchFamily="18" charset="0"/>
              </a:rPr>
              <a:t>.</a:t>
            </a:r>
          </a:p>
        </p:txBody>
      </p:sp>
      <p:sp>
        <p:nvSpPr>
          <p:cNvPr id="4" name="Title 1"/>
          <p:cNvSpPr txBox="1">
            <a:spLocks/>
          </p:cNvSpPr>
          <p:nvPr/>
        </p:nvSpPr>
        <p:spPr>
          <a:xfrm>
            <a:off x="459978" y="152400"/>
            <a:ext cx="8224044" cy="7425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520700" indent="-457200" algn="ctr"/>
            <a:r>
              <a:rPr lang="en-US" sz="2800" b="1" dirty="0">
                <a:solidFill>
                  <a:schemeClr val="accent2">
                    <a:lumMod val="50000"/>
                  </a:schemeClr>
                </a:solidFill>
                <a:latin typeface="Cambria" panose="02040503050406030204" pitchFamily="18" charset="0"/>
                <a:ea typeface="Cambria" panose="02040503050406030204" pitchFamily="18" charset="0"/>
              </a:rPr>
              <a:t>PNPPNJK-</a:t>
            </a:r>
            <a:r>
              <a:rPr lang="en-US" sz="2800" b="1" dirty="0" err="1">
                <a:solidFill>
                  <a:schemeClr val="accent2">
                    <a:lumMod val="50000"/>
                  </a:schemeClr>
                </a:solidFill>
                <a:latin typeface="Cambria" panose="02040503050406030204" pitchFamily="18" charset="0"/>
                <a:ea typeface="Cambria" panose="02040503050406030204" pitchFamily="18" charset="0"/>
              </a:rPr>
              <a:t>së</a:t>
            </a:r>
            <a:r>
              <a:rPr lang="en-US" sz="2800" b="1" dirty="0">
                <a:solidFill>
                  <a:schemeClr val="accent2">
                    <a:lumMod val="50000"/>
                  </a:schemeClr>
                </a:solidFill>
                <a:latin typeface="Cambria" panose="02040503050406030204" pitchFamily="18" charset="0"/>
                <a:ea typeface="Cambria" panose="02040503050406030204" pitchFamily="18" charset="0"/>
              </a:rPr>
              <a:t> </a:t>
            </a:r>
            <a:r>
              <a:rPr lang="sq-AL" sz="2800" b="1" dirty="0">
                <a:solidFill>
                  <a:schemeClr val="accent2">
                    <a:lumMod val="50000"/>
                  </a:schemeClr>
                </a:solidFill>
                <a:latin typeface="Cambria" panose="02040503050406030204" pitchFamily="18" charset="0"/>
                <a:ea typeface="Cambria" panose="02040503050406030204" pitchFamily="18" charset="0"/>
              </a:rPr>
              <a:t>sipas </a:t>
            </a:r>
            <a:r>
              <a:rPr lang="en-US" sz="2800" b="1" dirty="0">
                <a:solidFill>
                  <a:schemeClr val="accent2">
                    <a:lumMod val="50000"/>
                  </a:schemeClr>
                </a:solidFill>
                <a:latin typeface="Cambria" panose="02040503050406030204" pitchFamily="18" charset="0"/>
                <a:ea typeface="Cambria" panose="02040503050406030204" pitchFamily="18" charset="0"/>
              </a:rPr>
              <a:t>LPP-</a:t>
            </a:r>
            <a:r>
              <a:rPr lang="en-US" sz="2800" b="1" dirty="0" err="1">
                <a:solidFill>
                  <a:schemeClr val="accent2">
                    <a:lumMod val="50000"/>
                  </a:schemeClr>
                </a:solidFill>
                <a:latin typeface="Cambria" panose="02040503050406030204" pitchFamily="18" charset="0"/>
                <a:ea typeface="Cambria" panose="02040503050406030204" pitchFamily="18" charset="0"/>
              </a:rPr>
              <a:t>së</a:t>
            </a:r>
            <a:r>
              <a:rPr lang="en-US" sz="2800" b="1" dirty="0">
                <a:solidFill>
                  <a:schemeClr val="accent2">
                    <a:lumMod val="50000"/>
                  </a:schemeClr>
                </a:solidFill>
                <a:latin typeface="Cambria" panose="02040503050406030204" pitchFamily="18" charset="0"/>
                <a:ea typeface="Cambria" panose="02040503050406030204" pitchFamily="18" charset="0"/>
              </a:rPr>
              <a:t> (</a:t>
            </a:r>
            <a:r>
              <a:rPr lang="sq-AL" sz="2800" b="1" dirty="0">
                <a:solidFill>
                  <a:schemeClr val="accent2">
                    <a:lumMod val="50000"/>
                  </a:schemeClr>
                </a:solidFill>
                <a:latin typeface="Cambria" panose="02040503050406030204" pitchFamily="18" charset="0"/>
                <a:ea typeface="Cambria" panose="02040503050406030204" pitchFamily="18" charset="0"/>
              </a:rPr>
              <a:t>vazhdim</a:t>
            </a:r>
            <a:r>
              <a:rPr lang="en-US" sz="2800" b="1" dirty="0">
                <a:solidFill>
                  <a:schemeClr val="accent2">
                    <a:lumMod val="50000"/>
                  </a:schemeClr>
                </a:solidFill>
                <a:latin typeface="Cambria" panose="02040503050406030204" pitchFamily="18" charset="0"/>
                <a:ea typeface="Cambria" panose="02040503050406030204" pitchFamily="18" charset="0"/>
              </a:rPr>
              <a:t>)</a:t>
            </a:r>
          </a:p>
        </p:txBody>
      </p:sp>
      <p:sp>
        <p:nvSpPr>
          <p:cNvPr id="2" name="Slide Number Placeholder 1">
            <a:extLst>
              <a:ext uri="{FF2B5EF4-FFF2-40B4-BE49-F238E27FC236}">
                <a16:creationId xmlns="" xmlns:a16="http://schemas.microsoft.com/office/drawing/2014/main" id="{460A44C9-B135-416E-B6CC-4703181466D2}"/>
              </a:ext>
            </a:extLst>
          </p:cNvPr>
          <p:cNvSpPr>
            <a:spLocks noGrp="1"/>
          </p:cNvSpPr>
          <p:nvPr>
            <p:ph type="sldNum" sz="quarter" idx="12"/>
          </p:nvPr>
        </p:nvSpPr>
        <p:spPr/>
        <p:txBody>
          <a:bodyPr/>
          <a:lstStyle/>
          <a:p>
            <a:fld id="{872C2D91-5140-E643-83AC-7A21B4B6FCA7}" type="slidenum">
              <a:rPr lang="en-US" smtClean="0"/>
              <a:pPr/>
              <a:t>18</a:t>
            </a:fld>
            <a:endParaRPr lang="en-US"/>
          </a:p>
        </p:txBody>
      </p:sp>
      <p:sp>
        <p:nvSpPr>
          <p:cNvPr id="5" name="Footer Placeholder 4"/>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71701"/>
            <a:ext cx="9144000" cy="3189587"/>
          </a:xfrm>
        </p:spPr>
        <p:txBody>
          <a:bodyPr>
            <a:normAutofit/>
          </a:bodyPr>
          <a:lstStyle/>
          <a:p>
            <a:pPr marL="0" indent="0" algn="ctr">
              <a:buNone/>
            </a:pPr>
            <a:endParaRPr lang="sq-AL" sz="1800" b="1" dirty="0">
              <a:latin typeface="Cambria" panose="02040503050406030204" pitchFamily="18" charset="0"/>
              <a:ea typeface="Cambria" panose="02040503050406030204" pitchFamily="18" charset="0"/>
            </a:endParaRPr>
          </a:p>
          <a:p>
            <a:pPr marL="0" indent="0" algn="ctr">
              <a:buNone/>
            </a:pPr>
            <a:endParaRPr lang="sq-AL" sz="1800" b="1" dirty="0">
              <a:latin typeface="Cambria" panose="02040503050406030204" pitchFamily="18" charset="0"/>
              <a:ea typeface="Cambria" panose="02040503050406030204" pitchFamily="18" charset="0"/>
            </a:endParaRPr>
          </a:p>
          <a:p>
            <a:pPr marL="0" indent="0" algn="ctr">
              <a:buNone/>
            </a:pPr>
            <a:endParaRPr lang="sq-AL" sz="1800" b="1" dirty="0">
              <a:latin typeface="Cambria" panose="02040503050406030204" pitchFamily="18" charset="0"/>
              <a:ea typeface="Cambria" panose="02040503050406030204" pitchFamily="18" charset="0"/>
            </a:endParaRPr>
          </a:p>
          <a:p>
            <a:pPr marL="0" indent="0" algn="ctr">
              <a:buNone/>
              <a:defRPr/>
            </a:pPr>
            <a:r>
              <a:rPr lang="sq-AL" sz="3300" b="1" dirty="0">
                <a:solidFill>
                  <a:srgbClr val="002060"/>
                </a:solidFill>
                <a:latin typeface="Cambria" panose="02040503050406030204" pitchFamily="18" charset="0"/>
                <a:ea typeface="Cambria" panose="02040503050406030204" pitchFamily="18" charset="0"/>
                <a:cs typeface="Arial" panose="020B0604020202020204" pitchFamily="34" charset="0"/>
              </a:rPr>
              <a:t>Tenderi Ekonomikisht me i favorshëm </a:t>
            </a:r>
            <a:endParaRPr lang="sq-AL" sz="33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defRPr/>
            </a:pPr>
            <a:endParaRPr lang="sq-AL" sz="1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defRPr/>
            </a:pPr>
            <a:r>
              <a:rPr lang="sq-AL" sz="1800" b="1" dirty="0">
                <a:solidFill>
                  <a:srgbClr val="002060"/>
                </a:solidFill>
                <a:latin typeface="Cambria" panose="02040503050406030204" pitchFamily="18" charset="0"/>
                <a:ea typeface="Cambria" panose="02040503050406030204" pitchFamily="18" charset="0"/>
                <a:cs typeface="Arial" panose="020B0604020202020204" pitchFamily="34" charset="0"/>
              </a:rPr>
              <a:t>Moduli </a:t>
            </a:r>
            <a:r>
              <a:rPr lang="sq-AL" sz="1800" b="1" dirty="0">
                <a:solidFill>
                  <a:srgbClr val="002060"/>
                </a:solidFill>
                <a:latin typeface="Cambria" panose="02040503050406030204" pitchFamily="18" charset="0"/>
                <a:ea typeface="Cambria" panose="02040503050406030204" pitchFamily="18" charset="0"/>
                <a:cs typeface="Arial" panose="020B0604020202020204" pitchFamily="34" charset="0"/>
              </a:rPr>
              <a:t>i </a:t>
            </a:r>
            <a:r>
              <a:rPr lang="sq-AL" sz="1800" b="1" dirty="0">
                <a:solidFill>
                  <a:srgbClr val="002060"/>
                </a:solidFill>
                <a:latin typeface="Cambria" panose="02040503050406030204" pitchFamily="18" charset="0"/>
                <a:ea typeface="Cambria" panose="02040503050406030204" pitchFamily="18" charset="0"/>
                <a:cs typeface="Arial" panose="020B0604020202020204" pitchFamily="34" charset="0"/>
              </a:rPr>
              <a:t>shtatë i trajnimit/7 </a:t>
            </a:r>
            <a:endParaRPr lang="sq-AL" sz="18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defRPr/>
            </a:pPr>
            <a:r>
              <a:rPr lang="sq-AL" sz="1800" b="1" dirty="0">
                <a:solidFill>
                  <a:srgbClr val="002060"/>
                </a:solidFill>
                <a:latin typeface="Cambria" panose="02040503050406030204" pitchFamily="18" charset="0"/>
                <a:ea typeface="Cambria" panose="02040503050406030204" pitchFamily="18" charset="0"/>
                <a:cs typeface="Arial" panose="020B0604020202020204" pitchFamily="34" charset="0"/>
              </a:rPr>
              <a:t> 2022 </a:t>
            </a:r>
          </a:p>
          <a:p>
            <a:pPr marL="0" indent="0" algn="ctr">
              <a:buNone/>
              <a:defRPr/>
            </a:pPr>
            <a:endParaRPr lang="sq-AL" sz="33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marL="0" indent="0" algn="ctr">
              <a:buNone/>
              <a:defRPr/>
            </a:pPr>
            <a:endParaRPr lang="sq-AL" sz="33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ctr">
              <a:defRPr/>
            </a:pPr>
            <a:endParaRPr lang="sq-AL" sz="33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pic>
        <p:nvPicPr>
          <p:cNvPr id="6" name="Picture 2" descr="baneriB11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7329" y="1074540"/>
            <a:ext cx="6848580" cy="708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948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Qëllimi</a:t>
            </a:r>
            <a:br>
              <a:rPr lang="sq-AL" sz="2800" b="1" dirty="0">
                <a:solidFill>
                  <a:schemeClr val="accent2">
                    <a:lumMod val="50000"/>
                  </a:schemeClr>
                </a:solidFill>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defRPr/>
            </a:pPr>
            <a:r>
              <a:rPr lang="sq-AL" sz="2400" dirty="0" smtClean="0">
                <a:latin typeface="Cambria" panose="02040503050406030204" pitchFamily="18" charset="0"/>
                <a:ea typeface="Cambria" panose="02040503050406030204" pitchFamily="18" charset="0"/>
              </a:rPr>
              <a:t>Qëllim i</a:t>
            </a:r>
            <a:r>
              <a:rPr lang="sq-AL" altLang="sq-AL" sz="2400" dirty="0" smtClean="0">
                <a:latin typeface="Cambria" panose="02040503050406030204" pitchFamily="18" charset="0"/>
                <a:ea typeface="Cambria" panose="02040503050406030204" pitchFamily="18" charset="0"/>
              </a:rPr>
              <a:t> </a:t>
            </a:r>
            <a:r>
              <a:rPr lang="sq-AL" altLang="sq-AL" sz="2400" dirty="0">
                <a:latin typeface="Cambria" panose="02040503050406030204" pitchFamily="18" charset="0"/>
                <a:ea typeface="Cambria" panose="02040503050406030204" pitchFamily="18" charset="0"/>
              </a:rPr>
              <a:t>këtij moduli  është që pjesëmarrësit të familjarizohen me procedurën e negociuar pa publikim  dhe </a:t>
            </a:r>
            <a:r>
              <a:rPr lang="sq-AL" altLang="sq-AL" sz="2400" dirty="0" smtClean="0">
                <a:latin typeface="Cambria" panose="02040503050406030204" pitchFamily="18" charset="0"/>
                <a:ea typeface="Cambria" panose="02040503050406030204" pitchFamily="18" charset="0"/>
              </a:rPr>
              <a:t>të dinë</a:t>
            </a:r>
            <a:r>
              <a:rPr lang="en-US" altLang="sq-AL"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cs typeface="Arial" pitchFamily="34" charset="0"/>
            </a:endParaRP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Kur mund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përdorim </a:t>
            </a:r>
            <a:r>
              <a:rPr lang="sq-AL" sz="2400" dirty="0" err="1">
                <a:latin typeface="Cambria" panose="02040503050406030204" pitchFamily="18" charset="0"/>
                <a:ea typeface="Cambria" panose="02040503050406030204" pitchFamily="18" charset="0"/>
              </a:rPr>
              <a:t>procedurenë</a:t>
            </a:r>
            <a:r>
              <a:rPr lang="sq-AL" sz="2400" dirty="0">
                <a:latin typeface="Cambria" panose="02040503050406030204" pitchFamily="18" charset="0"/>
                <a:ea typeface="Cambria" panose="02040503050406030204" pitchFamily="18" charset="0"/>
              </a:rPr>
              <a:t> e negociuar pa publikim. </a:t>
            </a: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Si funksionon kjo në praktikë.</a:t>
            </a:r>
          </a:p>
          <a:p>
            <a:pPr marL="579437"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Rastet të cilat e arsyetojnë përdorimin e procedurave të negociuara</a:t>
            </a:r>
            <a:r>
              <a:rPr lang="en-US" sz="2400" dirty="0">
                <a:latin typeface="Cambria" panose="02040503050406030204" pitchFamily="18" charset="0"/>
                <a:ea typeface="Cambria" panose="02040503050406030204" pitchFamily="18" charset="0"/>
              </a:rPr>
              <a:t> pa </a:t>
            </a:r>
            <a:r>
              <a:rPr lang="en-US" sz="2400" dirty="0" err="1">
                <a:latin typeface="Cambria" panose="02040503050406030204" pitchFamily="18" charset="0"/>
                <a:ea typeface="Cambria" panose="02040503050406030204" pitchFamily="18" charset="0"/>
              </a:rPr>
              <a:t>publikim</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Teknikat për te evituar varësin nga një operator i vetëm dhe te përdorimit te procedurave te negociuara </a:t>
            </a:r>
            <a:r>
              <a:rPr lang="en-US" sz="2400" dirty="0">
                <a:latin typeface="Cambria" panose="02040503050406030204" pitchFamily="18" charset="0"/>
                <a:ea typeface="Cambria" panose="02040503050406030204" pitchFamily="18" charset="0"/>
              </a:rPr>
              <a:t>pa </a:t>
            </a:r>
            <a:r>
              <a:rPr lang="en-US" sz="2400" dirty="0" err="1" smtClean="0">
                <a:latin typeface="Cambria" panose="02040503050406030204" pitchFamily="18" charset="0"/>
                <a:ea typeface="Cambria" panose="02040503050406030204" pitchFamily="18" charset="0"/>
              </a:rPr>
              <a:t>publikim</a:t>
            </a:r>
            <a:r>
              <a:rPr lang="en-US" sz="2400" dirty="0" smtClean="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lgn="just"/>
            <a:endParaRPr lang="en-US" dirty="0">
              <a:solidFill>
                <a:srgbClr val="FF0000"/>
              </a:solidFill>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/KRPP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Tree>
    <p:extLst>
      <p:ext uri="{BB962C8B-B14F-4D97-AF65-F5344CB8AC3E}">
        <p14:creationId xmlns:p14="http://schemas.microsoft.com/office/powerpoint/2010/main" val="3169152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263" y="1219066"/>
            <a:ext cx="52581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b="1" dirty="0"/>
              <a:t>                 </a:t>
            </a:r>
            <a:r>
              <a:rPr lang="sq-AL" altLang="en-US" sz="2400" b="1" dirty="0">
                <a:solidFill>
                  <a:srgbClr val="0070C0"/>
                </a:solidFill>
              </a:rPr>
              <a:t>Objektivat e trajnimit </a:t>
            </a:r>
          </a:p>
        </p:txBody>
      </p:sp>
      <p:sp>
        <p:nvSpPr>
          <p:cNvPr id="3" name="Rectangle 2"/>
          <p:cNvSpPr/>
          <p:nvPr/>
        </p:nvSpPr>
        <p:spPr>
          <a:xfrm>
            <a:off x="0" y="1808820"/>
            <a:ext cx="9144000" cy="4095993"/>
          </a:xfrm>
          <a:prstGeom prst="rect">
            <a:avLst/>
          </a:prstGeom>
        </p:spPr>
        <p:txBody>
          <a:bodyPr wrap="square">
            <a:spAutoFit/>
          </a:bodyPr>
          <a:lstStyle/>
          <a:p>
            <a:pPr algn="just">
              <a:spcBef>
                <a:spcPts val="450"/>
              </a:spcBef>
            </a:pPr>
            <a:r>
              <a:rPr lang="sq-AL" dirty="0"/>
              <a:t>Objektivi i përgjithshëm i modulit aktual të trajnimit është kuptimi në thellësi i </a:t>
            </a:r>
            <a:r>
              <a:rPr lang="sq-AL" dirty="0"/>
              <a:t>procesit dhe </a:t>
            </a:r>
            <a:r>
              <a:rPr lang="sq-AL" dirty="0"/>
              <a:t>procedurave të sistemit të vlerësimit </a:t>
            </a:r>
            <a:r>
              <a:rPr lang="sq-AL" dirty="0"/>
              <a:t>në </a:t>
            </a:r>
            <a:r>
              <a:rPr lang="sq-AL" dirty="0"/>
              <a:t>mënyrë që zyrtarët e prokurimit të jenë në gjendje të përgatisin dhe kontrollojnë dokumentet e tenderit dhe të marrin pjesë në mënyrë efektive n</a:t>
            </a:r>
            <a:r>
              <a:rPr lang="en-US" dirty="0"/>
              <a:t>ë</a:t>
            </a:r>
            <a:r>
              <a:rPr lang="sq-AL" dirty="0"/>
              <a:t> procedurat e vlerësimit të tenderit</a:t>
            </a:r>
            <a:r>
              <a:rPr lang="sq-AL" dirty="0"/>
              <a:t>.</a:t>
            </a:r>
            <a:endParaRPr lang="sq-AL" dirty="0"/>
          </a:p>
          <a:p>
            <a:pPr algn="just">
              <a:spcBef>
                <a:spcPts val="450"/>
              </a:spcBef>
            </a:pPr>
            <a:r>
              <a:rPr lang="sq-AL" dirty="0"/>
              <a:t>Më konkretisht objektivat janë për të </a:t>
            </a:r>
            <a:r>
              <a:rPr lang="sq-AL" dirty="0"/>
              <a:t>shpjeguar </a:t>
            </a:r>
            <a:r>
              <a:rPr lang="sq-AL" dirty="0"/>
              <a:t>dhe kuptuar:  </a:t>
            </a:r>
            <a:endParaRPr lang="sq-AL" dirty="0"/>
          </a:p>
          <a:p>
            <a:pPr algn="just">
              <a:spcBef>
                <a:spcPts val="450"/>
              </a:spcBef>
            </a:pPr>
            <a:endParaRPr lang="sq-AL" dirty="0"/>
          </a:p>
          <a:p>
            <a:pPr marL="342900" indent="-342900">
              <a:buFont typeface="+mj-lt"/>
              <a:buAutoNum type="arabicPeriod"/>
            </a:pPr>
            <a:r>
              <a:rPr lang="sq-AL" dirty="0"/>
              <a:t>Parimet </a:t>
            </a:r>
            <a:r>
              <a:rPr lang="sq-AL" dirty="0"/>
              <a:t>e vendosjes se kritereve te dhënies dhe peshat e tyre,</a:t>
            </a:r>
            <a:endParaRPr lang="en-US" dirty="0"/>
          </a:p>
          <a:p>
            <a:pPr marL="342900" indent="-342900">
              <a:buFont typeface="+mj-lt"/>
              <a:buAutoNum type="arabicPeriod"/>
            </a:pPr>
            <a:r>
              <a:rPr lang="sq-AL" dirty="0"/>
              <a:t>Praktikat më të mira në përdorimin e kritereve t</a:t>
            </a:r>
            <a:r>
              <a:rPr lang="en-US" dirty="0"/>
              <a:t>ë</a:t>
            </a:r>
            <a:r>
              <a:rPr lang="sq-AL" dirty="0"/>
              <a:t>  dhënies për të vlerësuar ofertat.</a:t>
            </a:r>
            <a:endParaRPr lang="en-US" dirty="0"/>
          </a:p>
          <a:p>
            <a:pPr marL="342900" indent="-342900">
              <a:spcBef>
                <a:spcPts val="450"/>
              </a:spcBef>
              <a:buFont typeface="+mj-lt"/>
              <a:buAutoNum type="arabicPeriod"/>
            </a:pPr>
            <a:r>
              <a:rPr lang="sq-AL" dirty="0"/>
              <a:t>Cili </a:t>
            </a:r>
            <a:r>
              <a:rPr lang="sq-AL" dirty="0"/>
              <a:t>është </a:t>
            </a:r>
            <a:r>
              <a:rPr lang="sq-AL" dirty="0"/>
              <a:t>qëllimi i </a:t>
            </a:r>
            <a:r>
              <a:rPr lang="sq-AL" dirty="0"/>
              <a:t>sistemit të vlerësimit të TEMF?</a:t>
            </a:r>
          </a:p>
          <a:p>
            <a:pPr marL="342900" indent="-342900">
              <a:spcBef>
                <a:spcPts val="450"/>
              </a:spcBef>
              <a:buFont typeface="+mj-lt"/>
              <a:buAutoNum type="arabicPeriod"/>
            </a:pPr>
            <a:r>
              <a:rPr lang="sq-AL" dirty="0"/>
              <a:t>Cilat janë avantazhet dhe dis-avantazhet e TEMF;</a:t>
            </a:r>
          </a:p>
          <a:p>
            <a:pPr marL="342900" indent="-342900">
              <a:spcBef>
                <a:spcPts val="450"/>
              </a:spcBef>
              <a:buFont typeface="+mj-lt"/>
              <a:buAutoNum type="arabicPeriod"/>
            </a:pPr>
            <a:r>
              <a:rPr lang="sq-AL" dirty="0"/>
              <a:t>Pse </a:t>
            </a:r>
            <a:r>
              <a:rPr lang="sq-AL" dirty="0"/>
              <a:t>është TEMF një përgjigje për vlerën më të mirë për para</a:t>
            </a:r>
            <a:r>
              <a:rPr lang="sq-AL" dirty="0"/>
              <a:t>.</a:t>
            </a:r>
          </a:p>
          <a:p>
            <a:pPr>
              <a:spcBef>
                <a:spcPts val="450"/>
              </a:spcBef>
            </a:pPr>
            <a:endParaRPr lang="sq-AL" kern="0" dirty="0">
              <a:ea typeface="Verdana" panose="020B0604030504040204" pitchFamily="34" charset="0"/>
              <a:cs typeface="Verdana" panose="020B0604030504040204" pitchFamily="34" charset="0"/>
            </a:endParaRPr>
          </a:p>
          <a:p>
            <a:pPr>
              <a:spcBef>
                <a:spcPts val="450"/>
              </a:spcBef>
            </a:pPr>
            <a:endParaRPr lang="sq-AL" sz="15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37466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57251"/>
            <a:ext cx="8393906" cy="502920"/>
          </a:xfrm>
        </p:spPr>
        <p:txBody>
          <a:bodyPr>
            <a:normAutofit fontScale="90000"/>
          </a:bodyPr>
          <a:lstStyle/>
          <a:p>
            <a:r>
              <a:rPr lang="sq-AL" sz="2100" b="1" dirty="0">
                <a:solidFill>
                  <a:srgbClr val="0070C0"/>
                </a:solidFill>
                <a:latin typeface="+mn-lt"/>
              </a:rPr>
              <a:t/>
            </a:r>
            <a:br>
              <a:rPr lang="sq-AL" sz="2100" b="1" dirty="0">
                <a:solidFill>
                  <a:srgbClr val="0070C0"/>
                </a:solidFill>
                <a:latin typeface="+mn-lt"/>
              </a:rPr>
            </a:br>
            <a:r>
              <a:rPr lang="sq-AL" sz="2100" b="1" dirty="0">
                <a:solidFill>
                  <a:srgbClr val="0070C0"/>
                </a:solidFill>
                <a:latin typeface="+mn-lt"/>
              </a:rPr>
              <a:t>KRITERET </a:t>
            </a:r>
            <a:r>
              <a:rPr lang="sq-AL" sz="2100" b="1" dirty="0">
                <a:solidFill>
                  <a:srgbClr val="0070C0"/>
                </a:solidFill>
                <a:latin typeface="+mn-lt"/>
              </a:rPr>
              <a:t>E PËRZGJEDHJES </a:t>
            </a:r>
            <a:r>
              <a:rPr lang="sq-AL" sz="2100" dirty="0"/>
              <a:t/>
            </a:r>
            <a:br>
              <a:rPr lang="sq-AL" sz="2100" dirty="0"/>
            </a:br>
            <a:endParaRPr lang="sq-AL" sz="2100" dirty="0"/>
          </a:p>
        </p:txBody>
      </p:sp>
      <p:sp>
        <p:nvSpPr>
          <p:cNvPr id="3" name="Content Placeholder 2"/>
          <p:cNvSpPr>
            <a:spLocks noGrp="1"/>
          </p:cNvSpPr>
          <p:nvPr>
            <p:ph idx="1"/>
          </p:nvPr>
        </p:nvSpPr>
        <p:spPr>
          <a:xfrm>
            <a:off x="0" y="1694668"/>
            <a:ext cx="8515350" cy="4306082"/>
          </a:xfrm>
        </p:spPr>
        <p:txBody>
          <a:bodyPr>
            <a:noAutofit/>
          </a:bodyPr>
          <a:lstStyle/>
          <a:p>
            <a:pPr marL="0" indent="0">
              <a:buNone/>
            </a:pPr>
            <a:r>
              <a:rPr lang="sq-AL" sz="1500" b="1" dirty="0"/>
              <a:t>Kërkesat </a:t>
            </a:r>
            <a:r>
              <a:rPr lang="sq-AL" sz="1500" b="1" dirty="0"/>
              <a:t>kryesore lidhur me kriteret e vlerësimit janë përcaktuar në Ligjin i Prokurimit Publik  Nr. 04/L-042 </a:t>
            </a:r>
            <a:r>
              <a:rPr lang="sq-AL" sz="1500" b="1" dirty="0"/>
              <a:t> </a:t>
            </a:r>
            <a:r>
              <a:rPr lang="sq-AL" sz="1500" b="1" dirty="0"/>
              <a:t>të </a:t>
            </a:r>
            <a:r>
              <a:rPr lang="sq-AL" sz="1500" b="1" dirty="0" err="1"/>
              <a:t>amandementuar</a:t>
            </a:r>
            <a:r>
              <a:rPr lang="sq-AL" sz="1500" b="1" dirty="0"/>
              <a:t>, në nenet</a:t>
            </a:r>
            <a:r>
              <a:rPr lang="sq-AL" sz="1500" b="1" dirty="0"/>
              <a:t>:</a:t>
            </a:r>
            <a:endParaRPr lang="sq-AL" sz="1500" dirty="0"/>
          </a:p>
          <a:p>
            <a:r>
              <a:rPr lang="sq-AL" sz="1500" dirty="0"/>
              <a:t>Neni </a:t>
            </a:r>
            <a:r>
              <a:rPr lang="sq-AL" sz="1500" dirty="0"/>
              <a:t>51 - Njoftimi i Kritereve të Përzgjedhjes</a:t>
            </a:r>
          </a:p>
          <a:p>
            <a:r>
              <a:rPr lang="sq-AL" sz="1500" dirty="0"/>
              <a:t>Neni </a:t>
            </a:r>
            <a:r>
              <a:rPr lang="sq-AL" sz="1500" dirty="0"/>
              <a:t>52 - Kriteret për Dhënien e Kontratës </a:t>
            </a:r>
          </a:p>
          <a:p>
            <a:r>
              <a:rPr lang="sq-AL" sz="1500" dirty="0"/>
              <a:t> </a:t>
            </a:r>
            <a:r>
              <a:rPr lang="sq-AL" sz="1500" b="1" dirty="0"/>
              <a:t>Përcaktimi </a:t>
            </a:r>
            <a:r>
              <a:rPr lang="sq-AL" sz="1500" b="1" dirty="0"/>
              <a:t>i kritereve të përzgjedhjes / kualifikimit</a:t>
            </a:r>
            <a:endParaRPr lang="sq-AL" sz="1500" dirty="0"/>
          </a:p>
          <a:p>
            <a:r>
              <a:rPr lang="sq-AL" sz="1500" dirty="0"/>
              <a:t>Kjo </a:t>
            </a:r>
            <a:r>
              <a:rPr lang="sq-AL" sz="1500" dirty="0"/>
              <a:t>fazë përfshin </a:t>
            </a:r>
            <a:r>
              <a:rPr lang="sq-AL" sz="1500" b="1" dirty="0"/>
              <a:t>përcaktimin e kërkesave minimale </a:t>
            </a:r>
            <a:r>
              <a:rPr lang="sq-AL" sz="1500" dirty="0"/>
              <a:t>të cilat Autoriteti Kontraktues mund të kërkojë nga operatorët ekonomik lidhur me situatën e tyre individuale, përvojën dhe pajisjet e nevojshme, organizimin e duhur dhe gjendjen financiare</a:t>
            </a:r>
            <a:r>
              <a:rPr lang="sq-AL" sz="1500" dirty="0"/>
              <a:t>.</a:t>
            </a:r>
          </a:p>
          <a:p>
            <a:r>
              <a:rPr lang="sq-AL" sz="1500" dirty="0"/>
              <a:t>Përcaktimi i kritereve të përzgjedhjes është i nevojshme në të gjitha rastet e kontratave, pavarësisht nëse është zgjedhur kriteri për dhënien e kontratës “Tenderi ekonomikisht më i favorshëm” ose ekskluzivisht “çmimin më i ulët</a:t>
            </a:r>
            <a:r>
              <a:rPr lang="sq-AL" sz="1500" dirty="0"/>
              <a:t>”.</a:t>
            </a:r>
          </a:p>
          <a:p>
            <a:r>
              <a:rPr lang="sq-AL" sz="1500" b="1" dirty="0">
                <a:ea typeface="Verdana" panose="020B0604030504040204" pitchFamily="34" charset="0"/>
                <a:cs typeface="Verdana" panose="020B0604030504040204" pitchFamily="34" charset="0"/>
              </a:rPr>
              <a:t>Gjatë fazës së përzgjedhjes</a:t>
            </a:r>
            <a:r>
              <a:rPr lang="sq-AL" sz="1500" dirty="0">
                <a:ea typeface="Verdana" panose="020B0604030504040204" pitchFamily="34" charset="0"/>
                <a:cs typeface="Verdana" panose="020B0604030504040204" pitchFamily="34" charset="0"/>
              </a:rPr>
              <a:t>, autoriteti kontraktues vlerëson aftësinë e operatorëve ekonomik për të përmbushur kërkesat e kontratës.</a:t>
            </a:r>
          </a:p>
          <a:p>
            <a:endParaRPr lang="sq-AL" sz="1500" dirty="0"/>
          </a:p>
          <a:p>
            <a:endParaRPr lang="sq-AL" sz="1500" dirty="0"/>
          </a:p>
          <a:p>
            <a:endParaRPr lang="sq-AL" sz="1500" dirty="0"/>
          </a:p>
          <a:p>
            <a:endParaRPr lang="sq-AL" sz="1800" dirty="0"/>
          </a:p>
        </p:txBody>
      </p:sp>
    </p:spTree>
    <p:extLst>
      <p:ext uri="{BB962C8B-B14F-4D97-AF65-F5344CB8AC3E}">
        <p14:creationId xmlns:p14="http://schemas.microsoft.com/office/powerpoint/2010/main" val="1596962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94"/>
            <a:ext cx="9144000" cy="994172"/>
          </a:xfrm>
        </p:spPr>
        <p:txBody>
          <a:bodyPr>
            <a:normAutofit/>
          </a:bodyPr>
          <a:lstStyle/>
          <a:p>
            <a:r>
              <a:rPr lang="sq-AL" sz="2400" b="1" dirty="0">
                <a:solidFill>
                  <a:srgbClr val="0070C0"/>
                </a:solidFill>
                <a:latin typeface="+mn-lt"/>
              </a:rPr>
              <a:t>KRITERET E PËRZGJEDHJES </a:t>
            </a:r>
            <a:r>
              <a:rPr lang="sq-AL" sz="2400" b="1" dirty="0">
                <a:latin typeface="+mn-lt"/>
              </a:rPr>
              <a:t/>
            </a:r>
            <a:br>
              <a:rPr lang="sq-AL" sz="2400" b="1" dirty="0">
                <a:latin typeface="+mn-lt"/>
              </a:rPr>
            </a:br>
            <a:endParaRPr lang="sq-AL" sz="2400" b="1" dirty="0">
              <a:latin typeface="+mn-lt"/>
            </a:endParaRPr>
          </a:p>
        </p:txBody>
      </p:sp>
      <p:sp>
        <p:nvSpPr>
          <p:cNvPr id="3" name="Content Placeholder 2"/>
          <p:cNvSpPr>
            <a:spLocks noGrp="1"/>
          </p:cNvSpPr>
          <p:nvPr>
            <p:ph idx="1"/>
          </p:nvPr>
        </p:nvSpPr>
        <p:spPr>
          <a:xfrm>
            <a:off x="76200" y="838200"/>
            <a:ext cx="9144000" cy="4572000"/>
          </a:xfrm>
        </p:spPr>
        <p:txBody>
          <a:bodyPr/>
          <a:lstStyle/>
          <a:p>
            <a:r>
              <a:rPr lang="sq-AL" sz="2400" dirty="0">
                <a:ea typeface="Verdana" panose="020B0604030504040204" pitchFamily="34" charset="0"/>
                <a:cs typeface="Verdana" panose="020B0604030504040204" pitchFamily="34" charset="0"/>
              </a:rPr>
              <a:t>Kriteret e përzgjedhjes kanë të bëjnë me kontraktuesin dhe përfshijnë aspekte të tilla si gjendja ekonomike dhe financiare, si dhe njohuritë profesionale dhe teknike</a:t>
            </a:r>
            <a:r>
              <a:rPr lang="sq-AL" sz="2400" dirty="0" smtClean="0">
                <a:ea typeface="Verdana" panose="020B0604030504040204" pitchFamily="34" charset="0"/>
                <a:cs typeface="Verdana" panose="020B0604030504040204" pitchFamily="34" charset="0"/>
              </a:rPr>
              <a:t>.</a:t>
            </a:r>
          </a:p>
          <a:p>
            <a:r>
              <a:rPr lang="sq-AL" sz="2400" dirty="0">
                <a:ea typeface="Verdana" panose="020B0604030504040204" pitchFamily="34" charset="0"/>
                <a:cs typeface="Verdana" panose="020B0604030504040204" pitchFamily="34" charset="0"/>
              </a:rPr>
              <a:t>Kriteret e tilla si përvoja e tenderuesve, fuqia punëtore dhe pajisjet ose aftësia e tyre për të kryer kontratën në afatin e parashikuar konsiderohen si kritere të përzgjedhjes dhe jo kritere të dhënies</a:t>
            </a:r>
            <a:r>
              <a:rPr lang="sq-AL" sz="2400" dirty="0" smtClean="0">
                <a:ea typeface="Verdana" panose="020B0604030504040204" pitchFamily="34" charset="0"/>
                <a:cs typeface="Verdana" panose="020B0604030504040204" pitchFamily="34" charset="0"/>
              </a:rPr>
              <a:t>.</a:t>
            </a:r>
          </a:p>
          <a:p>
            <a:r>
              <a:rPr lang="sq-AL" sz="2400" dirty="0"/>
              <a:t>Kriteret e përzgjedhjes përqendrohen në "ofertuesit" dhe kriteret e dhënies përqendrohen në "ofertën".</a:t>
            </a:r>
            <a:endParaRPr lang="sq-AL" sz="2400" dirty="0">
              <a:ea typeface="Verdana" panose="020B0604030504040204" pitchFamily="34" charset="0"/>
              <a:cs typeface="Verdana" panose="020B0604030504040204" pitchFamily="34" charset="0"/>
            </a:endParaRPr>
          </a:p>
          <a:p>
            <a:endParaRPr lang="sq-AL" dirty="0">
              <a:ea typeface="Verdana" panose="020B0604030504040204" pitchFamily="34" charset="0"/>
              <a:cs typeface="Verdana" panose="020B0604030504040204" pitchFamily="34" charset="0"/>
            </a:endParaRPr>
          </a:p>
          <a:p>
            <a:endParaRPr lang="sq-AL" dirty="0"/>
          </a:p>
        </p:txBody>
      </p:sp>
    </p:spTree>
    <p:extLst>
      <p:ext uri="{BB962C8B-B14F-4D97-AF65-F5344CB8AC3E}">
        <p14:creationId xmlns:p14="http://schemas.microsoft.com/office/powerpoint/2010/main" val="3143102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8515350" cy="990599"/>
          </a:xfrm>
        </p:spPr>
        <p:txBody>
          <a:bodyPr>
            <a:normAutofit fontScale="90000"/>
          </a:bodyPr>
          <a:lstStyle/>
          <a:p>
            <a:r>
              <a:rPr lang="sq-AL" sz="2400" b="1" dirty="0">
                <a:solidFill>
                  <a:srgbClr val="0070C0"/>
                </a:solidFill>
                <a:latin typeface="+mn-lt"/>
              </a:rPr>
              <a:t/>
            </a:r>
            <a:br>
              <a:rPr lang="sq-AL" sz="2400" b="1" dirty="0">
                <a:solidFill>
                  <a:srgbClr val="0070C0"/>
                </a:solidFill>
                <a:latin typeface="+mn-lt"/>
              </a:rPr>
            </a:br>
            <a:r>
              <a:rPr lang="sq-AL" sz="2400" b="1" dirty="0">
                <a:solidFill>
                  <a:srgbClr val="0070C0"/>
                </a:solidFill>
                <a:latin typeface="+mn-lt"/>
              </a:rPr>
              <a:t>Kategoritë </a:t>
            </a:r>
            <a:r>
              <a:rPr lang="sq-AL" sz="2400" b="1" dirty="0">
                <a:solidFill>
                  <a:srgbClr val="0070C0"/>
                </a:solidFill>
                <a:latin typeface="+mn-lt"/>
              </a:rPr>
              <a:t>e kritereve të përzgjedhjes</a:t>
            </a:r>
            <a:r>
              <a:rPr lang="sq-AL" sz="2400" dirty="0">
                <a:solidFill>
                  <a:srgbClr val="0070C0"/>
                </a:solidFill>
                <a:latin typeface="+mn-lt"/>
              </a:rPr>
              <a:t/>
            </a:r>
            <a:br>
              <a:rPr lang="sq-AL" sz="2400" dirty="0">
                <a:solidFill>
                  <a:srgbClr val="0070C0"/>
                </a:solidFill>
                <a:latin typeface="+mn-lt"/>
              </a:rPr>
            </a:br>
            <a:endParaRPr lang="sq-AL" sz="2400" dirty="0">
              <a:solidFill>
                <a:srgbClr val="0070C0"/>
              </a:solidFill>
              <a:latin typeface="+mn-lt"/>
            </a:endParaRPr>
          </a:p>
        </p:txBody>
      </p:sp>
      <p:sp>
        <p:nvSpPr>
          <p:cNvPr id="3" name="Content Placeholder 2"/>
          <p:cNvSpPr>
            <a:spLocks noGrp="1"/>
          </p:cNvSpPr>
          <p:nvPr>
            <p:ph idx="1"/>
          </p:nvPr>
        </p:nvSpPr>
        <p:spPr>
          <a:xfrm>
            <a:off x="0" y="1066801"/>
            <a:ext cx="8515350" cy="4933950"/>
          </a:xfrm>
        </p:spPr>
        <p:txBody>
          <a:bodyPr>
            <a:normAutofit fontScale="25000" lnSpcReduction="20000"/>
          </a:bodyPr>
          <a:lstStyle/>
          <a:p>
            <a:pPr marL="342900" lvl="1" indent="0">
              <a:buNone/>
            </a:pPr>
            <a:r>
              <a:rPr lang="sq-AL" sz="5400" dirty="0"/>
              <a:t>Kriteret e </a:t>
            </a:r>
            <a:r>
              <a:rPr lang="sq-AL" sz="5400" dirty="0"/>
              <a:t>përzgjedhjes</a:t>
            </a:r>
          </a:p>
          <a:p>
            <a:pPr marL="342900" lvl="1" indent="0">
              <a:buNone/>
            </a:pPr>
            <a:endParaRPr lang="sq-AL" sz="5400" dirty="0"/>
          </a:p>
          <a:p>
            <a:pPr lvl="1"/>
            <a:r>
              <a:rPr lang="sq-AL" sz="5400" dirty="0"/>
              <a:t> </a:t>
            </a:r>
            <a:r>
              <a:rPr lang="sq-AL" sz="5400" b="1" u="sng" dirty="0"/>
              <a:t>në </a:t>
            </a:r>
            <a:r>
              <a:rPr lang="sq-AL" sz="5400" b="1" u="sng" dirty="0"/>
              <a:t>asnjë mënyre</a:t>
            </a:r>
            <a:r>
              <a:rPr lang="sq-AL" sz="5400" dirty="0"/>
              <a:t> nuk mund të përdoret si kriteret e dhënies</a:t>
            </a:r>
          </a:p>
          <a:p>
            <a:pPr lvl="1"/>
            <a:r>
              <a:rPr lang="sq-AL" sz="5400" b="1" dirty="0"/>
              <a:t>nuk mund të peshohen; </a:t>
            </a:r>
            <a:endParaRPr lang="sq-AL" sz="5400" dirty="0"/>
          </a:p>
          <a:p>
            <a:pPr lvl="1"/>
            <a:r>
              <a:rPr lang="sq-AL" sz="5400" dirty="0"/>
              <a:t>janë kërkesa</a:t>
            </a:r>
            <a:r>
              <a:rPr lang="sq-AL" sz="5400" b="1" dirty="0"/>
              <a:t> Kalon/ Nuk kalon </a:t>
            </a:r>
            <a:endParaRPr lang="sq-AL" sz="5400" b="1" dirty="0"/>
          </a:p>
          <a:p>
            <a:pPr marL="0" indent="0">
              <a:buNone/>
            </a:pPr>
            <a:endParaRPr lang="sq-AL" sz="5400" dirty="0"/>
          </a:p>
          <a:p>
            <a:pPr marL="0" indent="0">
              <a:buNone/>
            </a:pPr>
            <a:r>
              <a:rPr lang="sq-AL" sz="5400" dirty="0"/>
              <a:t>Kriteret </a:t>
            </a:r>
            <a:r>
              <a:rPr lang="sq-AL" sz="5400" dirty="0"/>
              <a:t>e përzgjedhjes mund të grupohen në katër (4) kategori: </a:t>
            </a:r>
            <a:endParaRPr lang="sq-AL" sz="5400" dirty="0"/>
          </a:p>
          <a:p>
            <a:pPr marL="0" indent="0">
              <a:buNone/>
            </a:pPr>
            <a:r>
              <a:rPr lang="sq-AL" sz="5400" dirty="0"/>
              <a:t>Kriteret </a:t>
            </a:r>
            <a:r>
              <a:rPr lang="sq-AL" sz="5400" dirty="0"/>
              <a:t>për verifikimin e </a:t>
            </a:r>
            <a:r>
              <a:rPr lang="sq-AL" sz="5400" b="1" dirty="0"/>
              <a:t>situatës individuale</a:t>
            </a:r>
            <a:r>
              <a:rPr lang="sq-AL" sz="5400" dirty="0"/>
              <a:t> te operatorëve ekonomik</a:t>
            </a:r>
            <a:r>
              <a:rPr lang="sq-AL" sz="5400" dirty="0"/>
              <a:t>,( </a:t>
            </a:r>
            <a:r>
              <a:rPr lang="sq-AL" sz="5400" dirty="0"/>
              <a:t>neni 65 i LPP. OE janë të përjashtuar nga pjesëmarrja në procedurat e tenderit për dhënien e kontratave publike, në qoftë se ata nuk i plotësojnë këto kërkesa </a:t>
            </a:r>
            <a:r>
              <a:rPr lang="sq-AL" sz="5400" dirty="0"/>
              <a:t>)</a:t>
            </a:r>
            <a:r>
              <a:rPr lang="sq-AL" sz="5400" b="1" u="sng" dirty="0"/>
              <a:t>të </a:t>
            </a:r>
            <a:r>
              <a:rPr lang="sq-AL" sz="5400" b="1" u="sng" dirty="0"/>
              <a:t>detyrueshme</a:t>
            </a:r>
            <a:r>
              <a:rPr lang="sq-AL" sz="5400" b="1" dirty="0"/>
              <a:t> dhe duhet gjithmonë të plotësohen nga OE-t</a:t>
            </a:r>
            <a:r>
              <a:rPr lang="sq-AL" sz="5400" dirty="0"/>
              <a:t>. </a:t>
            </a:r>
            <a:r>
              <a:rPr lang="sq-AL" sz="5400" b="1" dirty="0"/>
              <a:t>Dëshmi </a:t>
            </a:r>
            <a:r>
              <a:rPr lang="sq-AL" sz="5400" b="1" dirty="0"/>
              <a:t>- Deklarata nën betim duhet të dorëzohet me tenderin </a:t>
            </a:r>
            <a:r>
              <a:rPr lang="sq-AL" sz="5400" b="1" dirty="0"/>
              <a:t>.</a:t>
            </a:r>
            <a:endParaRPr lang="sq-AL" sz="5400" dirty="0"/>
          </a:p>
          <a:p>
            <a:pPr marL="0" indent="0">
              <a:buNone/>
            </a:pPr>
            <a:r>
              <a:rPr lang="sq-AL" sz="5400" dirty="0"/>
              <a:t>Tri kategori e tjera </a:t>
            </a:r>
            <a:r>
              <a:rPr lang="sq-AL" sz="5400" b="1" u="sng" dirty="0"/>
              <a:t>mund të përcaktohen</a:t>
            </a:r>
            <a:r>
              <a:rPr lang="sq-AL" sz="5400" dirty="0"/>
              <a:t> nga AK </a:t>
            </a:r>
            <a:r>
              <a:rPr lang="sq-AL" sz="5400" dirty="0"/>
              <a:t>kur  </a:t>
            </a:r>
            <a:r>
              <a:rPr lang="sq-AL" sz="5400" dirty="0"/>
              <a:t>AK e konsideron të nevojshme </a:t>
            </a:r>
            <a:r>
              <a:rPr lang="sq-AL" sz="5400" dirty="0"/>
              <a:t>se </a:t>
            </a:r>
            <a:r>
              <a:rPr lang="sq-AL" sz="5400" dirty="0" err="1"/>
              <a:t>eshte</a:t>
            </a:r>
            <a:r>
              <a:rPr lang="sq-AL" sz="5400" dirty="0"/>
              <a:t> e nevojshme </a:t>
            </a:r>
            <a:r>
              <a:rPr lang="sq-AL" sz="5400" dirty="0" err="1"/>
              <a:t>per</a:t>
            </a:r>
            <a:r>
              <a:rPr lang="sq-AL" sz="5400" dirty="0"/>
              <a:t> të </a:t>
            </a:r>
            <a:r>
              <a:rPr lang="sq-AL" sz="5400" dirty="0"/>
              <a:t>marrin pjesë në tender. </a:t>
            </a:r>
          </a:p>
          <a:p>
            <a:pPr marL="0" indent="0">
              <a:buNone/>
            </a:pPr>
            <a:r>
              <a:rPr lang="sq-AL" sz="5400" b="1" dirty="0"/>
              <a:t>ato </a:t>
            </a:r>
            <a:r>
              <a:rPr lang="sq-AL" sz="5400" b="1" dirty="0"/>
              <a:t>janë. </a:t>
            </a:r>
            <a:endParaRPr lang="sq-AL" sz="5400" dirty="0"/>
          </a:p>
          <a:p>
            <a:pPr lvl="0"/>
            <a:r>
              <a:rPr lang="sq-AL" sz="5400" dirty="0"/>
              <a:t>Kriteret </a:t>
            </a:r>
            <a:r>
              <a:rPr lang="sq-AL" sz="5400" dirty="0"/>
              <a:t>për verifikimin e </a:t>
            </a:r>
            <a:r>
              <a:rPr lang="sq-AL" sz="5400" b="1" i="1" dirty="0"/>
              <a:t>përshtatshmërisë profesionale</a:t>
            </a:r>
            <a:r>
              <a:rPr lang="sq-AL" sz="5400" dirty="0"/>
              <a:t> të operatorëve ekonomikë, </a:t>
            </a:r>
            <a:r>
              <a:rPr lang="sq-AL" sz="5400" b="1" dirty="0"/>
              <a:t>neni 66 të LPP.</a:t>
            </a:r>
            <a:endParaRPr lang="sq-AL" sz="5400" dirty="0"/>
          </a:p>
          <a:p>
            <a:r>
              <a:rPr lang="sq-AL" sz="5400" dirty="0"/>
              <a:t>Kriteret </a:t>
            </a:r>
            <a:r>
              <a:rPr lang="sq-AL" sz="5400" dirty="0"/>
              <a:t>për verifikimin e </a:t>
            </a:r>
            <a:r>
              <a:rPr lang="sq-AL" sz="5400" b="1" i="1" dirty="0"/>
              <a:t>gjendjes ekonomike dhe financiare</a:t>
            </a:r>
            <a:r>
              <a:rPr lang="sq-AL" sz="5400" dirty="0"/>
              <a:t> të operatorëve ekonomikë, </a:t>
            </a:r>
            <a:r>
              <a:rPr lang="sq-AL" sz="5400" b="1" dirty="0"/>
              <a:t>neni 68 të LPP.</a:t>
            </a:r>
            <a:endParaRPr lang="sq-AL" sz="5400" dirty="0"/>
          </a:p>
          <a:p>
            <a:pPr lvl="0"/>
            <a:r>
              <a:rPr lang="sq-AL" sz="5400" dirty="0"/>
              <a:t>Kriteret për verifikimin e </a:t>
            </a:r>
            <a:r>
              <a:rPr lang="sq-AL" sz="5400" b="1" i="1" dirty="0"/>
              <a:t>kapaciteteve teknike dhe profesionale</a:t>
            </a:r>
            <a:r>
              <a:rPr lang="sq-AL" sz="5400" dirty="0"/>
              <a:t> të operatorëve ekonomikë, </a:t>
            </a:r>
            <a:r>
              <a:rPr lang="sq-AL" sz="5400" b="1" dirty="0"/>
              <a:t>neni 69 të LPP.</a:t>
            </a:r>
            <a:endParaRPr lang="sq-AL" sz="5400" dirty="0"/>
          </a:p>
          <a:p>
            <a:r>
              <a:rPr lang="sq-AL" sz="5400" dirty="0"/>
              <a:t> Dokumentet e tenderit duhet të sigurojnë që, në rast të </a:t>
            </a:r>
            <a:r>
              <a:rPr lang="sq-AL" sz="5400" dirty="0" err="1"/>
              <a:t>Konzorciumit</a:t>
            </a:r>
            <a:r>
              <a:rPr lang="sq-AL" sz="5400" dirty="0"/>
              <a:t>, është e mjaftueshme që kriteret që i referohen </a:t>
            </a:r>
            <a:r>
              <a:rPr lang="sq-AL" sz="5400" dirty="0"/>
              <a:t>gjendjes </a:t>
            </a:r>
            <a:r>
              <a:rPr lang="sq-AL" sz="5400" dirty="0"/>
              <a:t>financiare dhe aftësitë teknike e profesionale të plotësohen </a:t>
            </a:r>
            <a:r>
              <a:rPr lang="sq-AL" sz="5400" dirty="0" err="1"/>
              <a:t>bashkarisht</a:t>
            </a:r>
            <a:r>
              <a:rPr lang="sq-AL" sz="5400" dirty="0"/>
              <a:t> prej </a:t>
            </a:r>
            <a:r>
              <a:rPr lang="sq-AL" sz="5400" dirty="0"/>
              <a:t>anëtarëve të </a:t>
            </a:r>
            <a:r>
              <a:rPr lang="sq-AL" sz="5400" dirty="0" err="1"/>
              <a:t>konzorciumit</a:t>
            </a:r>
            <a:r>
              <a:rPr lang="sq-AL" sz="5400" dirty="0"/>
              <a:t>.</a:t>
            </a:r>
          </a:p>
          <a:p>
            <a:endParaRPr lang="sq-AL" sz="1500" dirty="0"/>
          </a:p>
        </p:txBody>
      </p:sp>
    </p:spTree>
    <p:extLst>
      <p:ext uri="{BB962C8B-B14F-4D97-AF65-F5344CB8AC3E}">
        <p14:creationId xmlns:p14="http://schemas.microsoft.com/office/powerpoint/2010/main" val="3938653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8540351" cy="762000"/>
          </a:xfrm>
        </p:spPr>
        <p:txBody>
          <a:bodyPr>
            <a:normAutofit fontScale="90000"/>
          </a:bodyPr>
          <a:lstStyle/>
          <a:p>
            <a:r>
              <a:rPr lang="sq-AL" sz="2400" b="1" dirty="0">
                <a:solidFill>
                  <a:srgbClr val="0070C0"/>
                </a:solidFill>
                <a:latin typeface="+mn-lt"/>
              </a:rPr>
              <a:t>Kriteret për dhënien e kontratës</a:t>
            </a:r>
            <a:br>
              <a:rPr lang="sq-AL" sz="2400" b="1" dirty="0">
                <a:solidFill>
                  <a:srgbClr val="0070C0"/>
                </a:solidFill>
                <a:latin typeface="+mn-lt"/>
              </a:rPr>
            </a:br>
            <a:r>
              <a:rPr lang="sq-AL" sz="2400" dirty="0">
                <a:solidFill>
                  <a:srgbClr val="0070C0"/>
                </a:solidFill>
                <a:latin typeface="+mn-lt"/>
              </a:rPr>
              <a:t/>
            </a:r>
            <a:br>
              <a:rPr lang="sq-AL" sz="2400" dirty="0">
                <a:solidFill>
                  <a:srgbClr val="0070C0"/>
                </a:solidFill>
                <a:latin typeface="+mn-lt"/>
              </a:rPr>
            </a:br>
            <a:endParaRPr lang="sq-AL" sz="2400" dirty="0">
              <a:solidFill>
                <a:srgbClr val="0070C0"/>
              </a:solidFill>
              <a:latin typeface="+mn-lt"/>
            </a:endParaRPr>
          </a:p>
        </p:txBody>
      </p:sp>
      <p:sp>
        <p:nvSpPr>
          <p:cNvPr id="3" name="Content Placeholder 2"/>
          <p:cNvSpPr>
            <a:spLocks noGrp="1"/>
          </p:cNvSpPr>
          <p:nvPr>
            <p:ph idx="1"/>
          </p:nvPr>
        </p:nvSpPr>
        <p:spPr>
          <a:xfrm>
            <a:off x="0" y="990600"/>
            <a:ext cx="9041607" cy="5086351"/>
          </a:xfrm>
        </p:spPr>
        <p:txBody>
          <a:bodyPr>
            <a:noAutofit/>
          </a:bodyPr>
          <a:lstStyle/>
          <a:p>
            <a:pPr marL="0" indent="0">
              <a:buNone/>
            </a:pPr>
            <a:r>
              <a:rPr lang="sq-AL" sz="1350" b="1" dirty="0"/>
              <a:t>Kriteret për dhënien e kontratës  (Neni52 I LPP  </a:t>
            </a:r>
            <a:r>
              <a:rPr lang="sq-AL" sz="1350" b="1" dirty="0"/>
              <a:t>) te cilët janë </a:t>
            </a:r>
            <a:r>
              <a:rPr lang="sq-AL" sz="1350" dirty="0"/>
              <a:t>:</a:t>
            </a:r>
            <a:endParaRPr lang="sq-AL" sz="1350" dirty="0"/>
          </a:p>
          <a:p>
            <a:pPr lvl="1"/>
            <a:r>
              <a:rPr lang="sq-AL" sz="1350" dirty="0"/>
              <a:t>Çmimi </a:t>
            </a:r>
            <a:r>
              <a:rPr lang="sq-AL" sz="1350" dirty="0"/>
              <a:t>më i ulët </a:t>
            </a:r>
          </a:p>
          <a:p>
            <a:pPr lvl="1"/>
            <a:r>
              <a:rPr lang="sq-AL" sz="1350" dirty="0"/>
              <a:t>Çmimi ekonomikisht më i favorshëm </a:t>
            </a:r>
          </a:p>
          <a:p>
            <a:pPr algn="just">
              <a:spcBef>
                <a:spcPts val="450"/>
              </a:spcBef>
            </a:pPr>
            <a:r>
              <a:rPr lang="sq-AL" sz="1350" b="1" dirty="0">
                <a:ea typeface="Verdana" panose="020B0604030504040204" pitchFamily="34" charset="0"/>
                <a:cs typeface="Verdana" panose="020B0604030504040204" pitchFamily="34" charset="0"/>
              </a:rPr>
              <a:t>Në </a:t>
            </a:r>
            <a:r>
              <a:rPr lang="sq-AL" sz="1350" b="1" dirty="0">
                <a:ea typeface="Verdana" panose="020B0604030504040204" pitchFamily="34" charset="0"/>
                <a:cs typeface="Verdana" panose="020B0604030504040204" pitchFamily="34" charset="0"/>
              </a:rPr>
              <a:t>fazën e shpërblimit</a:t>
            </a:r>
            <a:r>
              <a:rPr lang="sq-AL" sz="1350" dirty="0">
                <a:ea typeface="Verdana" panose="020B0604030504040204" pitchFamily="34" charset="0"/>
                <a:cs typeface="Verdana" panose="020B0604030504040204" pitchFamily="34" charset="0"/>
              </a:rPr>
              <a:t>, ai shqyrton ofertat në mënyrë që të zgjedhë atë më të mirën, domethënë çmimin më të mirë ose tenderin ekonomikisht më të favorshëm.</a:t>
            </a:r>
          </a:p>
          <a:p>
            <a:pPr>
              <a:spcBef>
                <a:spcPts val="450"/>
              </a:spcBef>
            </a:pPr>
            <a:r>
              <a:rPr lang="sq-AL" sz="1350" dirty="0"/>
              <a:t>Dallimi </a:t>
            </a:r>
            <a:r>
              <a:rPr lang="sq-AL" sz="1350" dirty="0"/>
              <a:t>ne mes kritereve te përzgjedhjes dhe kritereve te shpërblimit është mjaft i rëndësishëm. </a:t>
            </a:r>
            <a:endParaRPr lang="en-US" sz="1350" dirty="0"/>
          </a:p>
          <a:p>
            <a:pPr>
              <a:spcBef>
                <a:spcPts val="450"/>
              </a:spcBef>
            </a:pPr>
            <a:r>
              <a:rPr lang="sq-AL" sz="1350" dirty="0"/>
              <a:t> </a:t>
            </a:r>
            <a:r>
              <a:rPr lang="sq-AL" sz="1350" dirty="0"/>
              <a:t>Një dallim i qartë në mes të dy kritereve duhet te ruhet në të gjithë procesin e prokurimit.</a:t>
            </a:r>
            <a:endParaRPr lang="en-US" sz="1350" dirty="0"/>
          </a:p>
          <a:p>
            <a:r>
              <a:rPr lang="sq-AL" sz="1350" dirty="0"/>
              <a:t>Vetëm </a:t>
            </a:r>
            <a:r>
              <a:rPr lang="sq-AL" sz="1350" dirty="0"/>
              <a:t>kriteret e matshme dhe të cilat paraprakisht janë përcaktuar në dosjen e tenderit mund të shfrytëzohen për vlerësim. Autoriteti kontraktues mund të përdorë vetëm kritere që janë relevante </a:t>
            </a:r>
            <a:r>
              <a:rPr lang="sq-AL" sz="1350" dirty="0"/>
              <a:t>me </a:t>
            </a:r>
            <a:r>
              <a:rPr lang="sq-AL" sz="1350" dirty="0"/>
              <a:t>lëndën e kontratës</a:t>
            </a:r>
            <a:r>
              <a:rPr lang="sq-AL" sz="1350" dirty="0"/>
              <a:t>.</a:t>
            </a:r>
          </a:p>
          <a:p>
            <a:r>
              <a:rPr lang="sq-AL" sz="1350" dirty="0"/>
              <a:t> Në rast të kriterit, </a:t>
            </a:r>
            <a:r>
              <a:rPr lang="sq-AL" sz="1350" b="1" dirty="0"/>
              <a:t>tenderi me çmimin më të ulët </a:t>
            </a:r>
            <a:r>
              <a:rPr lang="sq-AL" sz="1350" dirty="0"/>
              <a:t>nuk lejohet konvertimi i çmimeve në pikë dhe të peshohen pikët. Në rast të kontratave për shërbime të shumëfishta ose në rast të kontratave me çmime për njësi, çmimet mund të peshohen në bazë të </a:t>
            </a:r>
            <a:r>
              <a:rPr lang="sq-AL" sz="1350" b="1" dirty="0"/>
              <a:t>rëndësisë së secilës “kategori të shërbimeve” ose secilit “artikull” </a:t>
            </a:r>
            <a:r>
              <a:rPr lang="sq-AL" sz="1350" dirty="0"/>
              <a:t>në mënyrë që Autoriteti Kontraktues të përcaktoj se cila është oferta me çmim më të ulët. </a:t>
            </a:r>
            <a:endParaRPr lang="sq-AL" sz="1350" dirty="0"/>
          </a:p>
          <a:p>
            <a:r>
              <a:rPr lang="sq-AL" sz="1350" dirty="0"/>
              <a:t>Në </a:t>
            </a:r>
            <a:r>
              <a:rPr lang="sq-AL" sz="1350" dirty="0"/>
              <a:t>rast të </a:t>
            </a:r>
            <a:r>
              <a:rPr lang="sq-AL" sz="1350" b="1" dirty="0"/>
              <a:t>kriterit tenderi ekonomikisht më i favorshëm është e detyrueshme që të konvertohet çdo element i kritereve </a:t>
            </a:r>
            <a:r>
              <a:rPr lang="sq-AL" sz="1350" dirty="0"/>
              <a:t>të </a:t>
            </a:r>
            <a:r>
              <a:rPr lang="sq-AL" sz="1350" b="1" dirty="0"/>
              <a:t>dhënies në pikë </a:t>
            </a:r>
            <a:r>
              <a:rPr lang="sq-AL" sz="1350" dirty="0"/>
              <a:t>dhe më pas të peshohet në bazë të formulës dhe peshave të përcaktuara në Njoftimin e Kontratës dhe Dosjen e Tenderit</a:t>
            </a:r>
            <a:r>
              <a:rPr lang="sq-AL" sz="1350" dirty="0"/>
              <a:t>.</a:t>
            </a:r>
          </a:p>
          <a:p>
            <a:r>
              <a:rPr lang="sq-AL" sz="1350" dirty="0"/>
              <a:t>Kriteret  të tilla </a:t>
            </a:r>
            <a:r>
              <a:rPr lang="sq-AL" sz="1350" dirty="0"/>
              <a:t>mund te jenë: cilësia, çmimi, </a:t>
            </a:r>
            <a:r>
              <a:rPr lang="sq-AL" sz="1350" dirty="0"/>
              <a:t>meritat teknike, estetike, </a:t>
            </a:r>
            <a:r>
              <a:rPr lang="sq-AL" sz="1350" dirty="0"/>
              <a:t>karakteristikat </a:t>
            </a:r>
            <a:r>
              <a:rPr lang="sq-AL" sz="1350" dirty="0"/>
              <a:t>funksionale, karakteristikat e mjedisit, shpenzimet rrjedhëse, efektiviteti i kostos, shërbimet e pas-shitjes dhe asistenca teknike.</a:t>
            </a:r>
          </a:p>
          <a:p>
            <a:pPr marL="0" indent="0">
              <a:buNone/>
            </a:pPr>
            <a:endParaRPr lang="sq-AL" sz="1350" dirty="0"/>
          </a:p>
        </p:txBody>
      </p:sp>
    </p:spTree>
    <p:extLst>
      <p:ext uri="{BB962C8B-B14F-4D97-AF65-F5344CB8AC3E}">
        <p14:creationId xmlns:p14="http://schemas.microsoft.com/office/powerpoint/2010/main" val="787808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066800" y="152400"/>
            <a:ext cx="7081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sq-AL" sz="2400" b="1" dirty="0">
                <a:solidFill>
                  <a:srgbClr val="0070C0"/>
                </a:solidFill>
                <a:latin typeface="+mn-lt"/>
              </a:rPr>
              <a:t>Karakteristikat e Përcaktimi të kritereve </a:t>
            </a:r>
            <a:r>
              <a:rPr lang="sq-AL" sz="2400" b="1" dirty="0">
                <a:solidFill>
                  <a:srgbClr val="00B0F0"/>
                </a:solidFill>
              </a:rPr>
              <a:t>	</a:t>
            </a:r>
            <a:endParaRPr lang="en-US" sz="2400" b="1" dirty="0">
              <a:solidFill>
                <a:srgbClr val="00B0F0"/>
              </a:solidFill>
            </a:endParaRPr>
          </a:p>
        </p:txBody>
      </p:sp>
      <p:sp>
        <p:nvSpPr>
          <p:cNvPr id="5" name="Rectangle 4"/>
          <p:cNvSpPr/>
          <p:nvPr/>
        </p:nvSpPr>
        <p:spPr>
          <a:xfrm>
            <a:off x="1500136" y="1714501"/>
            <a:ext cx="6420236" cy="646331"/>
          </a:xfrm>
          <a:prstGeom prst="rect">
            <a:avLst/>
          </a:prstGeom>
        </p:spPr>
        <p:txBody>
          <a:bodyPr wrap="square">
            <a:spAutoFit/>
          </a:bodyPr>
          <a:lstStyle/>
          <a:p>
            <a:pPr eaLnBrk="0" hangingPunct="0"/>
            <a:r>
              <a:rPr lang="sq-AL" b="1" dirty="0"/>
              <a:t> </a:t>
            </a:r>
            <a:endParaRPr lang="en-US" dirty="0"/>
          </a:p>
          <a:p>
            <a:pPr eaLnBrk="0" hangingPunct="0"/>
            <a:r>
              <a:rPr lang="sq-AL" dirty="0"/>
              <a:t> </a:t>
            </a:r>
            <a:endParaRPr lang="en-US" dirty="0"/>
          </a:p>
        </p:txBody>
      </p:sp>
      <p:sp>
        <p:nvSpPr>
          <p:cNvPr id="2" name="Rectangle 1"/>
          <p:cNvSpPr/>
          <p:nvPr/>
        </p:nvSpPr>
        <p:spPr>
          <a:xfrm>
            <a:off x="0" y="1714502"/>
            <a:ext cx="9144000" cy="4062651"/>
          </a:xfrm>
          <a:prstGeom prst="rect">
            <a:avLst/>
          </a:prstGeom>
        </p:spPr>
        <p:txBody>
          <a:bodyPr wrap="square">
            <a:spAutoFit/>
          </a:bodyPr>
          <a:lstStyle/>
          <a:p>
            <a:pPr>
              <a:spcBef>
                <a:spcPts val="1800"/>
              </a:spcBef>
            </a:pPr>
            <a:r>
              <a:rPr lang="sq-AL" dirty="0">
                <a:latin typeface="Arial" charset="0"/>
              </a:rPr>
              <a:t>Edhe </a:t>
            </a:r>
            <a:r>
              <a:rPr lang="sq-AL" dirty="0" smtClean="0">
                <a:latin typeface="Arial" charset="0"/>
              </a:rPr>
              <a:t>kriteri ( nënë kriteri ) </a:t>
            </a:r>
            <a:r>
              <a:rPr lang="sq-AL" dirty="0">
                <a:latin typeface="Arial" charset="0"/>
              </a:rPr>
              <a:t>më i mirë është i padobishëm në qoftë se nuk </a:t>
            </a:r>
            <a:r>
              <a:rPr lang="sq-AL" dirty="0" smtClean="0">
                <a:latin typeface="Arial" charset="0"/>
              </a:rPr>
              <a:t>e </a:t>
            </a:r>
            <a:r>
              <a:rPr lang="sq-AL" dirty="0">
                <a:latin typeface="Arial" charset="0"/>
              </a:rPr>
              <a:t>plotëson </a:t>
            </a:r>
            <a:r>
              <a:rPr lang="sq-AL" dirty="0" smtClean="0">
                <a:latin typeface="Arial" charset="0"/>
              </a:rPr>
              <a:t>këtë </a:t>
            </a:r>
            <a:r>
              <a:rPr lang="sq-AL" dirty="0" err="1" smtClean="0">
                <a:latin typeface="Arial" charset="0"/>
              </a:rPr>
              <a:t>kushtë</a:t>
            </a:r>
            <a:r>
              <a:rPr lang="sq-AL" dirty="0" smtClean="0">
                <a:latin typeface="Arial" charset="0"/>
              </a:rPr>
              <a:t> .</a:t>
            </a:r>
          </a:p>
          <a:p>
            <a:pPr marL="214313" indent="-214313">
              <a:spcBef>
                <a:spcPts val="1800"/>
              </a:spcBef>
              <a:buFont typeface="Arial" panose="020B0604020202020204" pitchFamily="34" charset="0"/>
              <a:buChar char="•"/>
            </a:pPr>
            <a:r>
              <a:rPr lang="sq-AL" dirty="0">
                <a:latin typeface="Arial" charset="0"/>
              </a:rPr>
              <a:t>Kriteret ( nënë kriteri ) duhet </a:t>
            </a:r>
            <a:r>
              <a:rPr lang="sq-AL" dirty="0" smtClean="0">
                <a:latin typeface="Arial" charset="0"/>
              </a:rPr>
              <a:t>te jene te ndërlidhur ngushtë me objektivin e tenderit – me projektin e tenderit</a:t>
            </a:r>
            <a:r>
              <a:rPr lang="en-US" dirty="0" smtClean="0">
                <a:latin typeface="Arial" charset="0"/>
              </a:rPr>
              <a:t>;</a:t>
            </a:r>
            <a:endParaRPr lang="sq-AL" dirty="0" smtClean="0">
              <a:latin typeface="Arial" charset="0"/>
            </a:endParaRPr>
          </a:p>
          <a:p>
            <a:pPr marL="214313" indent="-214313">
              <a:spcBef>
                <a:spcPts val="1800"/>
              </a:spcBef>
              <a:buFont typeface="Arial" panose="020B0604020202020204" pitchFamily="34" charset="0"/>
              <a:buChar char="•"/>
            </a:pPr>
            <a:r>
              <a:rPr lang="sq-AL" dirty="0" smtClean="0">
                <a:latin typeface="Arial" charset="0"/>
              </a:rPr>
              <a:t>Kriteret </a:t>
            </a:r>
            <a:r>
              <a:rPr lang="sq-AL" dirty="0">
                <a:latin typeface="Arial" charset="0"/>
              </a:rPr>
              <a:t>nuk mund të kopjohet nga një tender në një tjetër, edhe nëse qëllimi i tenderit është i ngjashëm</a:t>
            </a:r>
            <a:r>
              <a:rPr lang="en-US" dirty="0" smtClean="0">
                <a:latin typeface="Arial" charset="0"/>
              </a:rPr>
              <a:t>;</a:t>
            </a:r>
            <a:endParaRPr lang="sq-AL" dirty="0" smtClean="0">
              <a:latin typeface="Arial" charset="0"/>
            </a:endParaRPr>
          </a:p>
          <a:p>
            <a:pPr marL="214313" indent="-214313">
              <a:spcBef>
                <a:spcPts val="1800"/>
              </a:spcBef>
              <a:buFont typeface="Arial" panose="020B0604020202020204" pitchFamily="34" charset="0"/>
              <a:buChar char="•"/>
            </a:pPr>
            <a:r>
              <a:rPr lang="sq-AL" dirty="0" smtClean="0">
                <a:latin typeface="Arial" charset="0"/>
              </a:rPr>
              <a:t>Edhe </a:t>
            </a:r>
            <a:r>
              <a:rPr lang="sq-AL" dirty="0">
                <a:latin typeface="Arial" charset="0"/>
              </a:rPr>
              <a:t>nëse i njëjti kriter është përdorur në tenderë të ndryshëm, do të ketë peshë të ndryshme në çdo kontekst</a:t>
            </a:r>
            <a:r>
              <a:rPr lang="en-US" dirty="0" smtClean="0">
                <a:latin typeface="Arial" charset="0"/>
              </a:rPr>
              <a:t>.</a:t>
            </a:r>
            <a:endParaRPr lang="sq-AL" dirty="0" smtClean="0">
              <a:latin typeface="Arial" charset="0"/>
            </a:endParaRPr>
          </a:p>
          <a:p>
            <a:pPr marL="214313" indent="-214313">
              <a:spcBef>
                <a:spcPts val="1800"/>
              </a:spcBef>
              <a:buFont typeface="Arial" panose="020B0604020202020204" pitchFamily="34" charset="0"/>
              <a:buChar char="•"/>
            </a:pPr>
            <a:r>
              <a:rPr lang="sq-AL" dirty="0" smtClean="0">
                <a:latin typeface="Arial" charset="0"/>
              </a:rPr>
              <a:t>Jo </a:t>
            </a:r>
            <a:r>
              <a:rPr lang="sq-AL" dirty="0">
                <a:latin typeface="Arial" charset="0"/>
              </a:rPr>
              <a:t>të gjitha kriteret ( nënë kriteri ) përkatëse janë njësoj të rëndësishme për qëllimin e vlerësimit</a:t>
            </a:r>
            <a:r>
              <a:rPr lang="en-US" dirty="0" smtClean="0">
                <a:latin typeface="Arial" charset="0"/>
              </a:rPr>
              <a:t>;</a:t>
            </a:r>
            <a:endParaRPr lang="sq-AL" dirty="0" smtClean="0">
              <a:latin typeface="Arial" charset="0"/>
            </a:endParaRPr>
          </a:p>
          <a:p>
            <a:pPr marL="214313" indent="-214313">
              <a:buFont typeface="Arial" panose="020B0604020202020204" pitchFamily="34" charset="0"/>
              <a:buChar char="•"/>
            </a:pPr>
            <a:r>
              <a:rPr lang="sq-AL" dirty="0" smtClean="0">
                <a:latin typeface="Arial" charset="0"/>
              </a:rPr>
              <a:t>Peshimi </a:t>
            </a:r>
            <a:r>
              <a:rPr lang="sq-AL" dirty="0">
                <a:latin typeface="Arial" charset="0"/>
              </a:rPr>
              <a:t>( nënë kriteri ) i kritereve reflekton rëndësinë e tyre</a:t>
            </a:r>
            <a:r>
              <a:rPr lang="en-US" dirty="0" smtClean="0">
                <a:latin typeface="Arial" charset="0"/>
              </a:rPr>
              <a:t>;</a:t>
            </a:r>
            <a:endParaRPr lang="sq-AL" dirty="0" smtClean="0">
              <a:latin typeface="Arial" charset="0"/>
            </a:endParaRPr>
          </a:p>
        </p:txBody>
      </p:sp>
    </p:spTree>
    <p:extLst>
      <p:ext uri="{BB962C8B-B14F-4D97-AF65-F5344CB8AC3E}">
        <p14:creationId xmlns:p14="http://schemas.microsoft.com/office/powerpoint/2010/main" val="3405261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8031" y="1219066"/>
            <a:ext cx="6340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b="1" dirty="0">
                <a:solidFill>
                  <a:srgbClr val="0070C0"/>
                </a:solidFill>
              </a:rPr>
              <a:t>Parimet themelore për vendosjen e kritereve për dhënie </a:t>
            </a:r>
            <a:endParaRPr lang="en-US" b="1" dirty="0">
              <a:solidFill>
                <a:srgbClr val="0070C0"/>
              </a:solidFill>
            </a:endParaRPr>
          </a:p>
        </p:txBody>
      </p:sp>
      <p:sp>
        <p:nvSpPr>
          <p:cNvPr id="3" name="Rectangle 2"/>
          <p:cNvSpPr/>
          <p:nvPr/>
        </p:nvSpPr>
        <p:spPr>
          <a:xfrm>
            <a:off x="0" y="1709300"/>
            <a:ext cx="9144000" cy="4247317"/>
          </a:xfrm>
          <a:prstGeom prst="rect">
            <a:avLst/>
          </a:prstGeom>
        </p:spPr>
        <p:txBody>
          <a:bodyPr wrap="square">
            <a:spAutoFit/>
          </a:bodyPr>
          <a:lstStyle/>
          <a:p>
            <a:r>
              <a:rPr lang="sq-AL" sz="1500" dirty="0"/>
              <a:t>Kur përzgjedhë – përcakton kriterin e dhënies, autoriteti kontraktues duhet të sigurojë që:</a:t>
            </a:r>
            <a:endParaRPr lang="en-US" sz="1500" dirty="0"/>
          </a:p>
          <a:p>
            <a:r>
              <a:rPr lang="sq-AL" sz="1500" dirty="0"/>
              <a:t> </a:t>
            </a:r>
            <a:endParaRPr lang="en-US" sz="1500" dirty="0"/>
          </a:p>
          <a:p>
            <a:pPr marL="342900" indent="-342900">
              <a:buFont typeface="Arial" pitchFamily="34" charset="0"/>
              <a:buChar char="•"/>
            </a:pPr>
            <a:r>
              <a:rPr lang="sq-AL" sz="1500" dirty="0"/>
              <a:t>Të </a:t>
            </a:r>
            <a:r>
              <a:rPr lang="sq-AL" sz="1500" dirty="0"/>
              <a:t>jenë objektive, jo diskriminuese dhe jo të dëmshme në mënyrë që të mos kufizoj konkurrencën e ndershme;</a:t>
            </a:r>
            <a:endParaRPr lang="en-US" sz="1500" dirty="0"/>
          </a:p>
          <a:p>
            <a:pPr marL="342900" indent="-342900">
              <a:buFont typeface="Arial" pitchFamily="34" charset="0"/>
              <a:buChar char="•"/>
            </a:pPr>
            <a:r>
              <a:rPr lang="sq-AL" sz="1500" dirty="0"/>
              <a:t>Të jenë përcaktuar mirë në mënyrë që ofertuesit të jenë në gjendje të përgatisin një tender të përgjegjshëm;</a:t>
            </a:r>
            <a:endParaRPr lang="en-US" sz="1500" dirty="0"/>
          </a:p>
          <a:p>
            <a:pPr marL="342900" indent="-342900">
              <a:buFont typeface="Arial" pitchFamily="34" charset="0"/>
              <a:buChar char="•"/>
            </a:pPr>
            <a:r>
              <a:rPr lang="sq-AL" sz="1500" dirty="0"/>
              <a:t>Të jenë të shoqëruara me informatat specifike dhe të dhënat që do të paraqiten, në mënyrë që vlerësimi të jetë sa më objektiv dhe sa më transparent që të jetë i mundur</a:t>
            </a:r>
            <a:r>
              <a:rPr lang="sq-AL" sz="1500" dirty="0"/>
              <a:t>.</a:t>
            </a:r>
          </a:p>
          <a:p>
            <a:endParaRPr lang="sq-AL" sz="1500" dirty="0"/>
          </a:p>
          <a:p>
            <a:r>
              <a:rPr lang="sq-AL" sz="1500" dirty="0"/>
              <a:t>Në </a:t>
            </a:r>
            <a:r>
              <a:rPr lang="sq-AL" sz="1500" dirty="0"/>
              <a:t>rast se kriteri i dhënies së kontratës</a:t>
            </a:r>
            <a:r>
              <a:rPr lang="sq-AL" sz="1500" dirty="0"/>
              <a:t>:</a:t>
            </a:r>
          </a:p>
          <a:p>
            <a:endParaRPr lang="en-US" sz="1500" dirty="0"/>
          </a:p>
          <a:p>
            <a:pPr marL="342900" indent="-342900">
              <a:buFont typeface="Arial" pitchFamily="34" charset="0"/>
              <a:buChar char="•"/>
            </a:pPr>
            <a:r>
              <a:rPr lang="sq-AL" sz="1500" dirty="0"/>
              <a:t>nuk korrespondon me karakteristikat kryesore, nevojat dhe vështirësitë e projektit të tenderuar ose kontratës që do të jepet, ose</a:t>
            </a:r>
            <a:endParaRPr lang="en-US" sz="1500" dirty="0"/>
          </a:p>
          <a:p>
            <a:pPr marL="342900" indent="-342900">
              <a:buFont typeface="Arial" pitchFamily="34" charset="0"/>
              <a:buChar char="•"/>
            </a:pPr>
            <a:r>
              <a:rPr lang="sq-AL" sz="1500" dirty="0"/>
              <a:t>nuk janë përcaktuar në mënyrë të qartë dhe nuk janë të shoqëruara me të dhënat dhe informatat e nevojshme q</a:t>
            </a:r>
            <a:r>
              <a:rPr lang="en-US" sz="1500" dirty="0"/>
              <a:t>ë</a:t>
            </a:r>
            <a:r>
              <a:rPr lang="sq-AL" sz="1500" dirty="0"/>
              <a:t> duhet të dorëzohen</a:t>
            </a:r>
            <a:r>
              <a:rPr lang="en-US" sz="1500" dirty="0"/>
              <a:t>;</a:t>
            </a:r>
          </a:p>
          <a:p>
            <a:pPr marL="342900" indent="-342900">
              <a:buFont typeface="Arial" pitchFamily="34" charset="0"/>
              <a:buChar char="•"/>
            </a:pPr>
            <a:r>
              <a:rPr lang="sq-AL" sz="1500" dirty="0"/>
              <a:t>procesi i tenderit mund të vonohet për shkak të pyetjeve apo kundërshtimeve të paraqitura dhe vlerësimi i ofertave do të përballet me probleme.</a:t>
            </a:r>
            <a:endParaRPr lang="en-US" sz="1500" dirty="0"/>
          </a:p>
          <a:p>
            <a:pPr marL="342900" indent="-342900">
              <a:buFont typeface="Arial" pitchFamily="34" charset="0"/>
              <a:buChar char="•"/>
            </a:pPr>
            <a:endParaRPr lang="en-US" sz="1500" dirty="0"/>
          </a:p>
        </p:txBody>
      </p:sp>
    </p:spTree>
    <p:extLst>
      <p:ext uri="{BB962C8B-B14F-4D97-AF65-F5344CB8AC3E}">
        <p14:creationId xmlns:p14="http://schemas.microsoft.com/office/powerpoint/2010/main" val="814806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93659" y="1214755"/>
            <a:ext cx="32832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Përcaktimi i </a:t>
            </a:r>
            <a:r>
              <a:rPr lang="sq-AL" sz="2400" b="1" dirty="0">
                <a:solidFill>
                  <a:srgbClr val="0070C0"/>
                </a:solidFill>
              </a:rPr>
              <a:t>kritereve</a:t>
            </a:r>
            <a:endParaRPr lang="en-US" sz="2400" b="1" dirty="0">
              <a:solidFill>
                <a:srgbClr val="0070C0"/>
              </a:solidFill>
            </a:endParaRPr>
          </a:p>
        </p:txBody>
      </p:sp>
      <p:sp>
        <p:nvSpPr>
          <p:cNvPr id="4" name="Rectangle 3"/>
          <p:cNvSpPr/>
          <p:nvPr/>
        </p:nvSpPr>
        <p:spPr>
          <a:xfrm>
            <a:off x="0" y="1769145"/>
            <a:ext cx="9144000" cy="3785652"/>
          </a:xfrm>
          <a:prstGeom prst="rect">
            <a:avLst/>
          </a:prstGeom>
        </p:spPr>
        <p:txBody>
          <a:bodyPr wrap="square">
            <a:spAutoFit/>
          </a:bodyPr>
          <a:lstStyle/>
          <a:p>
            <a:r>
              <a:rPr lang="sq-AL" sz="1500" dirty="0"/>
              <a:t>Kriteret </a:t>
            </a:r>
            <a:r>
              <a:rPr lang="sq-AL" sz="1500" dirty="0"/>
              <a:t> </a:t>
            </a:r>
            <a:r>
              <a:rPr lang="sq-AL" sz="1500" dirty="0"/>
              <a:t>duhet të jenë:</a:t>
            </a:r>
            <a:endParaRPr lang="en-US" sz="1500" dirty="0"/>
          </a:p>
          <a:p>
            <a:endParaRPr lang="en-US" sz="1500" dirty="0"/>
          </a:p>
          <a:p>
            <a:pPr marL="600075" lvl="1" indent="-257175">
              <a:buFont typeface="Wingdings" panose="05000000000000000000" pitchFamily="2" charset="2"/>
              <a:buChar char="§"/>
            </a:pPr>
            <a:r>
              <a:rPr lang="sq-AL" sz="1500" dirty="0"/>
              <a:t>Duhet të jetë </a:t>
            </a:r>
            <a:r>
              <a:rPr lang="sq-AL" sz="1500" dirty="0"/>
              <a:t>të </a:t>
            </a:r>
            <a:r>
              <a:rPr lang="sq-AL" sz="1500" dirty="0"/>
              <a:t>thjeshta, </a:t>
            </a:r>
            <a:r>
              <a:rPr lang="sq-AL" sz="1500" dirty="0"/>
              <a:t>të </a:t>
            </a:r>
            <a:r>
              <a:rPr lang="sq-AL" sz="1500" dirty="0"/>
              <a:t>qarta dhe e </a:t>
            </a:r>
            <a:r>
              <a:rPr lang="sq-AL" sz="1500" dirty="0"/>
              <a:t>të </a:t>
            </a:r>
            <a:r>
              <a:rPr lang="sq-AL" sz="1500" dirty="0"/>
              <a:t>drejtpërdrejta.</a:t>
            </a:r>
            <a:endParaRPr lang="en-US" sz="1500" dirty="0"/>
          </a:p>
          <a:p>
            <a:pPr marL="600075" lvl="1" indent="-257175">
              <a:buFont typeface="Wingdings" panose="05000000000000000000" pitchFamily="2" charset="2"/>
              <a:buChar char="§"/>
            </a:pPr>
            <a:r>
              <a:rPr lang="sq-AL" sz="1500" dirty="0"/>
              <a:t>Nuk duhet </a:t>
            </a:r>
            <a:r>
              <a:rPr lang="sq-AL" sz="1500" dirty="0"/>
              <a:t>të kenë </a:t>
            </a:r>
            <a:r>
              <a:rPr lang="sq-AL" sz="1500" dirty="0"/>
              <a:t>dykuptimte</a:t>
            </a:r>
            <a:r>
              <a:rPr lang="sq-AL" sz="1500" dirty="0"/>
              <a:t>.</a:t>
            </a:r>
          </a:p>
          <a:p>
            <a:pPr marL="600075" lvl="1" indent="-257175">
              <a:buFont typeface="Wingdings" panose="05000000000000000000" pitchFamily="2" charset="2"/>
              <a:buChar char="§"/>
            </a:pPr>
            <a:r>
              <a:rPr lang="sq-AL" sz="1500" dirty="0"/>
              <a:t>Duhet të shmanget, sa më shumë të jetë e mundur, fjalët e pa përcaktuar saktësisht si "shpesh", "një kohë", "në rangun e", </a:t>
            </a:r>
            <a:r>
              <a:rPr lang="sq-AL" sz="1500" dirty="0"/>
              <a:t>etj.</a:t>
            </a:r>
          </a:p>
          <a:p>
            <a:pPr marL="600075" lvl="1" indent="-257175">
              <a:buFont typeface="Wingdings" panose="05000000000000000000" pitchFamily="2" charset="2"/>
              <a:buChar char="§"/>
            </a:pPr>
            <a:r>
              <a:rPr lang="sq-AL" sz="1500" dirty="0"/>
              <a:t>Relevante </a:t>
            </a:r>
            <a:r>
              <a:rPr lang="sq-AL" sz="1500" dirty="0"/>
              <a:t>lidhur me lëndën e kontratës publike në fjalë</a:t>
            </a:r>
            <a:r>
              <a:rPr lang="en-US" sz="1500" dirty="0"/>
              <a:t>;</a:t>
            </a:r>
            <a:endParaRPr lang="sq-AL" sz="1500" dirty="0"/>
          </a:p>
          <a:p>
            <a:pPr marL="600075" lvl="1" indent="-257175">
              <a:buFont typeface="Wingdings" panose="05000000000000000000" pitchFamily="2" charset="2"/>
              <a:buChar char="§"/>
            </a:pPr>
            <a:r>
              <a:rPr lang="sq-AL" sz="1500" dirty="0"/>
              <a:t>Objektive </a:t>
            </a:r>
            <a:r>
              <a:rPr lang="sq-AL" sz="1500" dirty="0"/>
              <a:t>dhe objektivisht të matshme</a:t>
            </a:r>
            <a:r>
              <a:rPr lang="en-US" sz="1500" dirty="0"/>
              <a:t>;</a:t>
            </a:r>
            <a:endParaRPr lang="sq-AL" sz="1500" dirty="0"/>
          </a:p>
          <a:p>
            <a:pPr marL="600075" lvl="1" indent="-257175">
              <a:buFont typeface="Wingdings" panose="05000000000000000000" pitchFamily="2" charset="2"/>
              <a:buChar char="§"/>
            </a:pPr>
            <a:r>
              <a:rPr lang="sq-AL" sz="1500" dirty="0"/>
              <a:t>Formuluar në </a:t>
            </a:r>
            <a:r>
              <a:rPr lang="sq-AL" sz="1500" dirty="0"/>
              <a:t>një mënyre të saktë dhe (aq sa është e mundur) mënyrë të matshme</a:t>
            </a:r>
            <a:r>
              <a:rPr lang="en-US" sz="1500" dirty="0"/>
              <a:t>;</a:t>
            </a:r>
            <a:endParaRPr lang="sq-AL" sz="1500" dirty="0"/>
          </a:p>
          <a:p>
            <a:pPr marL="600075" lvl="1" indent="-257175">
              <a:buFont typeface="Wingdings" panose="05000000000000000000" pitchFamily="2" charset="2"/>
              <a:buChar char="§"/>
            </a:pPr>
            <a:r>
              <a:rPr lang="sq-AL" sz="1500" dirty="0"/>
              <a:t>Proporcionale </a:t>
            </a:r>
            <a:r>
              <a:rPr lang="sq-AL" sz="1500" dirty="0"/>
              <a:t>dhe  </a:t>
            </a:r>
            <a:r>
              <a:rPr lang="sq-AL" sz="1500" dirty="0"/>
              <a:t>jo diskriminuese.</a:t>
            </a:r>
            <a:endParaRPr lang="en-US" sz="1500" dirty="0"/>
          </a:p>
          <a:p>
            <a:pPr marL="600075" lvl="1" indent="-257175">
              <a:buFont typeface="Wingdings" panose="05000000000000000000" pitchFamily="2" charset="2"/>
              <a:buChar char="§"/>
            </a:pPr>
            <a:r>
              <a:rPr lang="sq-AL" sz="1500" dirty="0"/>
              <a:t>Duhet të arrij një ekuilibër mes </a:t>
            </a:r>
            <a:r>
              <a:rPr lang="sq-AL" sz="1500" dirty="0"/>
              <a:t>të </a:t>
            </a:r>
            <a:r>
              <a:rPr lang="sq-AL" sz="1500" dirty="0" err="1"/>
              <a:t>përgjithshmës</a:t>
            </a:r>
            <a:r>
              <a:rPr lang="sq-AL" sz="1500" dirty="0"/>
              <a:t> </a:t>
            </a:r>
            <a:r>
              <a:rPr lang="sq-AL" sz="1500" dirty="0"/>
              <a:t>dhe veçantave.</a:t>
            </a:r>
            <a:endParaRPr lang="en-US" sz="1500" dirty="0"/>
          </a:p>
          <a:p>
            <a:pPr marL="600075" lvl="1" indent="-257175">
              <a:buFont typeface="Wingdings" panose="05000000000000000000" pitchFamily="2" charset="2"/>
              <a:buChar char="§"/>
            </a:pPr>
            <a:r>
              <a:rPr lang="sq-AL" sz="1500" dirty="0"/>
              <a:t>Duhet të shmanget kritereve </a:t>
            </a:r>
            <a:r>
              <a:rPr lang="sq-AL" sz="1500" dirty="0"/>
              <a:t>të </a:t>
            </a:r>
            <a:r>
              <a:rPr lang="sq-AL" sz="1500" dirty="0"/>
              <a:t>dyfishta d.m.th një kriter duke iu referuar çështjeve të shumta (shembull: për një </a:t>
            </a:r>
            <a:r>
              <a:rPr lang="sq-AL" sz="1500" dirty="0" err="1"/>
              <a:t>laptopë</a:t>
            </a:r>
            <a:r>
              <a:rPr lang="sq-AL" sz="1500" dirty="0"/>
              <a:t> te kërkohen kriteret e njëjta te shpejtësisë se procesorit dhe të dispozicionit  RAM)</a:t>
            </a:r>
            <a:endParaRPr lang="en-US" sz="1500" dirty="0"/>
          </a:p>
          <a:p>
            <a:pPr lvl="1"/>
            <a:endParaRPr lang="en-US" sz="1500" dirty="0"/>
          </a:p>
          <a:p>
            <a:endParaRPr lang="en-US" sz="1500" dirty="0"/>
          </a:p>
        </p:txBody>
      </p:sp>
    </p:spTree>
    <p:extLst>
      <p:ext uri="{BB962C8B-B14F-4D97-AF65-F5344CB8AC3E}">
        <p14:creationId xmlns:p14="http://schemas.microsoft.com/office/powerpoint/2010/main" val="1472948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10"/>
          <p:cNvSpPr>
            <a:spLocks noChangeShapeType="1"/>
          </p:cNvSpPr>
          <p:nvPr/>
        </p:nvSpPr>
        <p:spPr bwMode="auto">
          <a:xfrm flipH="1" flipV="1">
            <a:off x="2662454" y="2447312"/>
            <a:ext cx="1789052" cy="897828"/>
          </a:xfrm>
          <a:prstGeom prst="line">
            <a:avLst/>
          </a:prstGeom>
          <a:noFill/>
          <a:ln w="38100">
            <a:solidFill>
              <a:schemeClr val="tx1"/>
            </a:solidFill>
            <a:prstDash val="dash"/>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ea typeface="Verdana" panose="020B0604030504040204" pitchFamily="34" charset="0"/>
              <a:cs typeface="Verdana" panose="020B0604030504040204" pitchFamily="34" charset="0"/>
            </a:endParaRPr>
          </a:p>
        </p:txBody>
      </p:sp>
      <p:sp>
        <p:nvSpPr>
          <p:cNvPr id="9" name="Text Box 11"/>
          <p:cNvSpPr txBox="1">
            <a:spLocks noChangeArrowheads="1"/>
          </p:cNvSpPr>
          <p:nvPr/>
        </p:nvSpPr>
        <p:spPr bwMode="auto">
          <a:xfrm>
            <a:off x="1347654" y="2078832"/>
            <a:ext cx="171225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sq-AL" altLang="en-US" sz="1350" dirty="0">
                <a:solidFill>
                  <a:schemeClr val="tx2"/>
                </a:solidFill>
                <a:latin typeface="Verdana" panose="020B0604030504040204" pitchFamily="34" charset="0"/>
                <a:ea typeface="Verdana" panose="020B0604030504040204" pitchFamily="34" charset="0"/>
                <a:cs typeface="Verdana" panose="020B0604030504040204" pitchFamily="34" charset="0"/>
              </a:rPr>
              <a:t>Nuk duhet të përzihen kriteret e përzgjedhjes dhe të dhënies</a:t>
            </a:r>
          </a:p>
        </p:txBody>
      </p:sp>
      <p:sp>
        <p:nvSpPr>
          <p:cNvPr id="10" name="Rectangle 8"/>
          <p:cNvSpPr>
            <a:spLocks noChangeArrowheads="1"/>
          </p:cNvSpPr>
          <p:nvPr/>
        </p:nvSpPr>
        <p:spPr bwMode="auto">
          <a:xfrm>
            <a:off x="1485900" y="1246548"/>
            <a:ext cx="617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en-US" sz="2400" b="1" dirty="0">
                <a:solidFill>
                  <a:srgbClr val="0070C0"/>
                </a:solidFill>
              </a:rPr>
              <a:t>Procesi i Vlerësimit të Ofertave</a:t>
            </a:r>
            <a:endParaRPr lang="en-GB" altLang="en-US" sz="2400" b="1" dirty="0">
              <a:solidFill>
                <a:srgbClr val="0070C0"/>
              </a:solidFill>
            </a:endParaRPr>
          </a:p>
        </p:txBody>
      </p:sp>
      <p:sp>
        <p:nvSpPr>
          <p:cNvPr id="11" name="TextBox 1"/>
          <p:cNvSpPr txBox="1">
            <a:spLocks noChangeArrowheads="1"/>
          </p:cNvSpPr>
          <p:nvPr/>
        </p:nvSpPr>
        <p:spPr bwMode="auto">
          <a:xfrm>
            <a:off x="5416098" y="1754815"/>
            <a:ext cx="2126232"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sq-AL" altLang="en-US" sz="1350" dirty="0">
                <a:latin typeface="Verdana" panose="020B0604030504040204" pitchFamily="34" charset="0"/>
                <a:ea typeface="Verdana" panose="020B0604030504040204" pitchFamily="34" charset="0"/>
                <a:cs typeface="Verdana" panose="020B0604030504040204" pitchFamily="34" charset="0"/>
              </a:rPr>
              <a:t>Përshkruan se çfarë është duke kërkuar Autoriteti...</a:t>
            </a:r>
          </a:p>
        </p:txBody>
      </p:sp>
      <p:sp>
        <p:nvSpPr>
          <p:cNvPr id="12" name="TextBox 11"/>
          <p:cNvSpPr txBox="1">
            <a:spLocks noChangeArrowheads="1"/>
          </p:cNvSpPr>
          <p:nvPr/>
        </p:nvSpPr>
        <p:spPr bwMode="auto">
          <a:xfrm>
            <a:off x="1347652" y="4472970"/>
            <a:ext cx="149615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sq-AL" altLang="en-US" sz="1350" dirty="0">
                <a:latin typeface="Verdana" panose="020B0604030504040204" pitchFamily="34" charset="0"/>
                <a:ea typeface="Verdana" panose="020B0604030504040204" pitchFamily="34" charset="0"/>
                <a:cs typeface="Verdana" panose="020B0604030504040204" pitchFamily="34" charset="0"/>
              </a:rPr>
              <a:t>Shqyrton cili mund të japë atë që është e nevojshme …</a:t>
            </a:r>
          </a:p>
        </p:txBody>
      </p:sp>
      <p:sp>
        <p:nvSpPr>
          <p:cNvPr id="13" name="TextBox 12"/>
          <p:cNvSpPr txBox="1">
            <a:spLocks noChangeArrowheads="1"/>
          </p:cNvSpPr>
          <p:nvPr/>
        </p:nvSpPr>
        <p:spPr bwMode="auto">
          <a:xfrm>
            <a:off x="6300192" y="4572706"/>
            <a:ext cx="1460975"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sq-AL" altLang="en-US" sz="1350" dirty="0">
                <a:latin typeface="Verdana" panose="020B0604030504040204" pitchFamily="34" charset="0"/>
                <a:ea typeface="Verdana" panose="020B0604030504040204" pitchFamily="34" charset="0"/>
                <a:cs typeface="Verdana" panose="020B0604030504040204" pitchFamily="34" charset="0"/>
              </a:rPr>
              <a:t>Identifikon cili është duke ofruar zgjidhjen më të mirë …</a:t>
            </a:r>
          </a:p>
        </p:txBody>
      </p:sp>
      <p:grpSp>
        <p:nvGrpSpPr>
          <p:cNvPr id="15" name="Group 18"/>
          <p:cNvGrpSpPr/>
          <p:nvPr/>
        </p:nvGrpSpPr>
        <p:grpSpPr>
          <a:xfrm>
            <a:off x="2520553" y="1808820"/>
            <a:ext cx="3921539" cy="3456794"/>
            <a:chOff x="1836738" y="1556792"/>
            <a:chExt cx="5228718" cy="4609058"/>
          </a:xfrm>
        </p:grpSpPr>
        <p:grpSp>
          <p:nvGrpSpPr>
            <p:cNvPr id="16" name="Group 16"/>
            <p:cNvGrpSpPr/>
            <p:nvPr/>
          </p:nvGrpSpPr>
          <p:grpSpPr>
            <a:xfrm>
              <a:off x="3011097" y="1556792"/>
              <a:ext cx="2880000" cy="2879725"/>
              <a:chOff x="3132138" y="1556792"/>
              <a:chExt cx="2880000" cy="2879725"/>
            </a:xfrm>
          </p:grpSpPr>
          <p:sp>
            <p:nvSpPr>
              <p:cNvPr id="2" name="AutoShape 2"/>
              <p:cNvSpPr>
                <a:spLocks noChangeAspect="1" noChangeArrowheads="1"/>
              </p:cNvSpPr>
              <p:nvPr/>
            </p:nvSpPr>
            <p:spPr bwMode="auto">
              <a:xfrm>
                <a:off x="3132138" y="1556792"/>
                <a:ext cx="2880000" cy="2879725"/>
              </a:xfrm>
              <a:prstGeom prst="flowChartConnector">
                <a:avLst/>
              </a:prstGeom>
              <a:solidFill>
                <a:srgbClr val="FFFF00">
                  <a:alpha val="25098"/>
                </a:srgbClr>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350">
                  <a:latin typeface="Verdana" panose="020B0604030504040204" pitchFamily="34" charset="0"/>
                  <a:ea typeface="Verdana" panose="020B0604030504040204" pitchFamily="34" charset="0"/>
                  <a:cs typeface="Verdana" panose="020B0604030504040204" pitchFamily="34" charset="0"/>
                </a:endParaRPr>
              </a:p>
            </p:txBody>
          </p:sp>
          <p:sp>
            <p:nvSpPr>
              <p:cNvPr id="5" name="Text Box 5"/>
              <p:cNvSpPr txBox="1">
                <a:spLocks noChangeArrowheads="1"/>
              </p:cNvSpPr>
              <p:nvPr/>
            </p:nvSpPr>
            <p:spPr bwMode="auto">
              <a:xfrm>
                <a:off x="3636307" y="2798217"/>
                <a:ext cx="18716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sq-AL" altLang="en-US" sz="1500" dirty="0">
                    <a:latin typeface="Verdana" panose="020B0604030504040204" pitchFamily="34" charset="0"/>
                    <a:ea typeface="Verdana" panose="020B0604030504040204" pitchFamily="34" charset="0"/>
                    <a:cs typeface="Verdana" panose="020B0604030504040204" pitchFamily="34" charset="0"/>
                  </a:rPr>
                  <a:t>Specifikimi</a:t>
                </a:r>
              </a:p>
            </p:txBody>
          </p:sp>
        </p:grpSp>
        <p:sp>
          <p:nvSpPr>
            <p:cNvPr id="7" name="Line 9"/>
            <p:cNvSpPr>
              <a:spLocks noChangeShapeType="1"/>
            </p:cNvSpPr>
            <p:nvPr/>
          </p:nvSpPr>
          <p:spPr bwMode="auto">
            <a:xfrm>
              <a:off x="4451097" y="3500438"/>
              <a:ext cx="0" cy="2665412"/>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ea typeface="Verdana" panose="020B0604030504040204" pitchFamily="34" charset="0"/>
                <a:cs typeface="Verdana" panose="020B0604030504040204" pitchFamily="34" charset="0"/>
              </a:endParaRPr>
            </a:p>
          </p:txBody>
        </p:sp>
        <p:grpSp>
          <p:nvGrpSpPr>
            <p:cNvPr id="17" name="Group 17"/>
            <p:cNvGrpSpPr/>
            <p:nvPr/>
          </p:nvGrpSpPr>
          <p:grpSpPr>
            <a:xfrm>
              <a:off x="1836738" y="3284538"/>
              <a:ext cx="5228718" cy="2881312"/>
              <a:chOff x="1836738" y="3284538"/>
              <a:chExt cx="5228718" cy="2881312"/>
            </a:xfrm>
          </p:grpSpPr>
          <p:grpSp>
            <p:nvGrpSpPr>
              <p:cNvPr id="18" name="Group 14"/>
              <p:cNvGrpSpPr/>
              <p:nvPr/>
            </p:nvGrpSpPr>
            <p:grpSpPr>
              <a:xfrm>
                <a:off x="4185456" y="3286125"/>
                <a:ext cx="2880000" cy="2879725"/>
                <a:chOff x="4185456" y="3286125"/>
                <a:chExt cx="2880000" cy="2879725"/>
              </a:xfrm>
            </p:grpSpPr>
            <p:sp>
              <p:nvSpPr>
                <p:cNvPr id="3" name="AutoShape 3"/>
                <p:cNvSpPr>
                  <a:spLocks noChangeAspect="1" noChangeArrowheads="1"/>
                </p:cNvSpPr>
                <p:nvPr/>
              </p:nvSpPr>
              <p:spPr bwMode="auto">
                <a:xfrm>
                  <a:off x="4185456" y="3286125"/>
                  <a:ext cx="2880000" cy="2879725"/>
                </a:xfrm>
                <a:prstGeom prst="flowChartConnector">
                  <a:avLst/>
                </a:prstGeom>
                <a:solidFill>
                  <a:srgbClr val="339966">
                    <a:alpha val="25098"/>
                  </a:srgbClr>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350">
                    <a:latin typeface="Verdana" panose="020B0604030504040204" pitchFamily="34" charset="0"/>
                    <a:ea typeface="Verdana" panose="020B0604030504040204" pitchFamily="34" charset="0"/>
                    <a:cs typeface="Verdana" panose="020B0604030504040204" pitchFamily="34" charset="0"/>
                  </a:endParaRPr>
                </a:p>
              </p:txBody>
            </p:sp>
            <p:sp>
              <p:nvSpPr>
                <p:cNvPr id="6" name="Text Box 6"/>
                <p:cNvSpPr txBox="1">
                  <a:spLocks noChangeArrowheads="1"/>
                </p:cNvSpPr>
                <p:nvPr/>
              </p:nvSpPr>
              <p:spPr bwMode="auto">
                <a:xfrm>
                  <a:off x="4869013" y="4527550"/>
                  <a:ext cx="17603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sq-AL" altLang="en-US" sz="1500" dirty="0">
                      <a:latin typeface="Verdana" panose="020B0604030504040204" pitchFamily="34" charset="0"/>
                      <a:ea typeface="Verdana" panose="020B0604030504040204" pitchFamily="34" charset="0"/>
                      <a:cs typeface="Verdana" panose="020B0604030504040204" pitchFamily="34" charset="0"/>
                    </a:rPr>
                    <a:t>Shpërblimi</a:t>
                  </a:r>
                </a:p>
              </p:txBody>
            </p:sp>
          </p:grpSp>
          <p:grpSp>
            <p:nvGrpSpPr>
              <p:cNvPr id="19" name="Group 15"/>
              <p:cNvGrpSpPr/>
              <p:nvPr/>
            </p:nvGrpSpPr>
            <p:grpSpPr>
              <a:xfrm>
                <a:off x="1836738" y="3284538"/>
                <a:ext cx="2880000" cy="2879725"/>
                <a:chOff x="1836738" y="3284538"/>
                <a:chExt cx="2880000" cy="2879725"/>
              </a:xfrm>
            </p:grpSpPr>
            <p:sp>
              <p:nvSpPr>
                <p:cNvPr id="4" name="AutoShape 4"/>
                <p:cNvSpPr>
                  <a:spLocks noChangeAspect="1" noChangeArrowheads="1"/>
                </p:cNvSpPr>
                <p:nvPr/>
              </p:nvSpPr>
              <p:spPr bwMode="auto">
                <a:xfrm>
                  <a:off x="1836738" y="3284538"/>
                  <a:ext cx="2880000" cy="2879725"/>
                </a:xfrm>
                <a:prstGeom prst="flowChartConnector">
                  <a:avLst/>
                </a:prstGeom>
                <a:solidFill>
                  <a:srgbClr val="0000FF">
                    <a:alpha val="25098"/>
                  </a:srgbClr>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350">
                    <a:latin typeface="Verdana" panose="020B0604030504040204" pitchFamily="34" charset="0"/>
                    <a:ea typeface="Verdana" panose="020B0604030504040204" pitchFamily="34" charset="0"/>
                    <a:cs typeface="Verdana" panose="020B0604030504040204" pitchFamily="34" charset="0"/>
                  </a:endParaRPr>
                </a:p>
              </p:txBody>
            </p:sp>
            <p:sp>
              <p:nvSpPr>
                <p:cNvPr id="14" name="Text Box 7"/>
                <p:cNvSpPr txBox="1">
                  <a:spLocks noChangeArrowheads="1"/>
                </p:cNvSpPr>
                <p:nvPr/>
              </p:nvSpPr>
              <p:spPr bwMode="auto">
                <a:xfrm>
                  <a:off x="2232957" y="4524345"/>
                  <a:ext cx="2087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sq-AL" altLang="en-US" sz="1500" dirty="0">
                      <a:latin typeface="Verdana" panose="020B0604030504040204" pitchFamily="34" charset="0"/>
                      <a:ea typeface="Verdana" panose="020B0604030504040204" pitchFamily="34" charset="0"/>
                      <a:cs typeface="Verdana" panose="020B0604030504040204" pitchFamily="34" charset="0"/>
                    </a:rPr>
                    <a:t>Kualifikimi</a:t>
                  </a:r>
                </a:p>
              </p:txBody>
            </p:sp>
          </p:grpSp>
        </p:grpSp>
      </p:grpSp>
    </p:spTree>
    <p:extLst>
      <p:ext uri="{BB962C8B-B14F-4D97-AF65-F5344CB8AC3E}">
        <p14:creationId xmlns:p14="http://schemas.microsoft.com/office/powerpoint/2010/main" val="3448011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6" y="918621"/>
            <a:ext cx="58521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solidFill>
                  <a:srgbClr val="0070C0"/>
                </a:solidFill>
              </a:rPr>
              <a:t>Përcaktimi i kritereve</a:t>
            </a:r>
            <a:endParaRPr lang="en-US" sz="2400" b="1" dirty="0">
              <a:solidFill>
                <a:srgbClr val="0070C0"/>
              </a:solidFill>
            </a:endParaRPr>
          </a:p>
          <a:p>
            <a:endParaRPr lang="sq-AL" sz="2400" b="1" dirty="0">
              <a:solidFill>
                <a:srgbClr val="0070C0"/>
              </a:solidFill>
            </a:endParaRPr>
          </a:p>
        </p:txBody>
      </p:sp>
      <p:sp>
        <p:nvSpPr>
          <p:cNvPr id="3" name="Rectangle 2"/>
          <p:cNvSpPr/>
          <p:nvPr/>
        </p:nvSpPr>
        <p:spPr>
          <a:xfrm>
            <a:off x="0" y="1646803"/>
            <a:ext cx="9000308" cy="4524315"/>
          </a:xfrm>
          <a:prstGeom prst="rect">
            <a:avLst/>
          </a:prstGeom>
        </p:spPr>
        <p:txBody>
          <a:bodyPr wrap="square">
            <a:spAutoFit/>
          </a:bodyPr>
          <a:lstStyle/>
          <a:p>
            <a:r>
              <a:rPr lang="sq-AL" b="1" u="sng" dirty="0"/>
              <a:t>Tenderi me çmimin më të ulët </a:t>
            </a:r>
            <a:r>
              <a:rPr lang="sq-AL" u="sng" dirty="0"/>
              <a:t>- </a:t>
            </a:r>
            <a:r>
              <a:rPr lang="sq-AL" dirty="0"/>
              <a:t>në këtë rast, kontrata jepet mbi bazën e vetme të çmimit.</a:t>
            </a:r>
            <a:endParaRPr lang="en-US" dirty="0"/>
          </a:p>
          <a:p>
            <a:r>
              <a:rPr lang="sq-AL" dirty="0"/>
              <a:t> </a:t>
            </a:r>
            <a:endParaRPr lang="en-US" dirty="0"/>
          </a:p>
          <a:p>
            <a:r>
              <a:rPr lang="sq-AL" b="1" u="sng" dirty="0"/>
              <a:t>Tenderi Ekonomikisht më i favorshëm MEAT) </a:t>
            </a:r>
            <a:r>
              <a:rPr lang="sq-AL" u="sng" dirty="0"/>
              <a:t>- </a:t>
            </a:r>
            <a:r>
              <a:rPr lang="sq-AL" dirty="0"/>
              <a:t>në këtë rast, kriteret e tjera përveç çmimit - për shembull, cilësia, koha e dorëzimit, shërbimet pas shitjes - mund të merret parasysh që të shpërblehet kontrata.</a:t>
            </a:r>
            <a:endParaRPr lang="en-US" dirty="0"/>
          </a:p>
          <a:p>
            <a:r>
              <a:rPr lang="sq-AL" dirty="0"/>
              <a:t> </a:t>
            </a:r>
            <a:endParaRPr lang="en-US" dirty="0"/>
          </a:p>
          <a:p>
            <a:r>
              <a:rPr lang="sq-AL" dirty="0"/>
              <a:t>Duhet të theksohet se për të dy kriteret e dhënies së kontratës specifikimet teknike ose kriteret të tjera kalon /  dështon konsiderohen si kritere të përzgjedhjes, të vlerësuara gjatë fazës së parë të vlerësimit</a:t>
            </a:r>
            <a:r>
              <a:rPr lang="sq-AL" dirty="0"/>
              <a:t>.</a:t>
            </a:r>
          </a:p>
          <a:p>
            <a:r>
              <a:rPr lang="sq-AL" dirty="0"/>
              <a:t>Zgjedhja mes çmimin më të ulët dhe </a:t>
            </a:r>
            <a:r>
              <a:rPr lang="en-US" dirty="0"/>
              <a:t>TEMF </a:t>
            </a:r>
            <a:r>
              <a:rPr lang="sq-AL" dirty="0"/>
              <a:t>është lënë në gjykimin e Autoritetit kontraktues.</a:t>
            </a:r>
            <a:endParaRPr lang="en-US" dirty="0"/>
          </a:p>
          <a:p>
            <a:r>
              <a:rPr lang="sq-AL" b="1" dirty="0"/>
              <a:t>Vendimi se cili kriter i shpërblimit është  më i përshtatshëm për dhënien e kontratës varet kryesisht nga niveli i detajeve të përshkrimit të qëllimit të  tenderit në dokumentet e tenderit</a:t>
            </a:r>
            <a:r>
              <a:rPr lang="sq-AL" dirty="0"/>
              <a:t>.</a:t>
            </a:r>
            <a:endParaRPr lang="en-US" dirty="0"/>
          </a:p>
          <a:p>
            <a:endParaRPr lang="en-US" dirty="0"/>
          </a:p>
        </p:txBody>
      </p:sp>
    </p:spTree>
    <p:extLst>
      <p:ext uri="{BB962C8B-B14F-4D97-AF65-F5344CB8AC3E}">
        <p14:creationId xmlns:p14="http://schemas.microsoft.com/office/powerpoint/2010/main" val="3979253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6700" y="1600200"/>
            <a:ext cx="8610600" cy="4093428"/>
          </a:xfrm>
          <a:prstGeom prst="rect">
            <a:avLst/>
          </a:prstGeom>
        </p:spPr>
        <p:txBody>
          <a:bodyPr wrap="square">
            <a:spAutoFit/>
          </a:bodyPr>
          <a:lstStyle/>
          <a:p>
            <a:r>
              <a:rPr lang="sq-AL" sz="2600" dirty="0">
                <a:latin typeface="Cambria" panose="02040503050406030204" pitchFamily="18" charset="0"/>
                <a:ea typeface="Cambria" panose="02040503050406030204" pitchFamily="18" charset="0"/>
              </a:rPr>
              <a:t>Sipas Direktivës 20</a:t>
            </a:r>
            <a:r>
              <a:rPr lang="en-US" sz="2600" dirty="0">
                <a:latin typeface="Cambria" panose="02040503050406030204" pitchFamily="18" charset="0"/>
                <a:ea typeface="Cambria" panose="02040503050406030204" pitchFamily="18" charset="0"/>
              </a:rPr>
              <a:t>14</a:t>
            </a:r>
            <a:r>
              <a:rPr lang="sq-AL" sz="2600" dirty="0">
                <a:latin typeface="Cambria" panose="02040503050406030204" pitchFamily="18" charset="0"/>
                <a:ea typeface="Cambria" panose="02040503050406030204" pitchFamily="18" charset="0"/>
              </a:rPr>
              <a:t>/</a:t>
            </a:r>
            <a:r>
              <a:rPr lang="en-US" sz="2600" dirty="0">
                <a:latin typeface="Cambria" panose="02040503050406030204" pitchFamily="18" charset="0"/>
                <a:ea typeface="Cambria" panose="02040503050406030204" pitchFamily="18" charset="0"/>
              </a:rPr>
              <a:t>24/EC</a:t>
            </a:r>
            <a:r>
              <a:rPr lang="sq-AL" sz="2600" dirty="0">
                <a:latin typeface="Cambria" panose="02040503050406030204" pitchFamily="18" charset="0"/>
                <a:ea typeface="Cambria" panose="02040503050406030204" pitchFamily="18" charset="0"/>
              </a:rPr>
              <a:t> (definicioni)</a:t>
            </a:r>
            <a:r>
              <a:rPr lang="en-US" sz="2600" dirty="0">
                <a:latin typeface="Cambria" panose="02040503050406030204" pitchFamily="18" charset="0"/>
                <a:ea typeface="Cambria" panose="02040503050406030204" pitchFamily="18" charset="0"/>
              </a:rPr>
              <a:t>:</a:t>
            </a:r>
            <a:endParaRPr lang="sq-AL" sz="2600" dirty="0">
              <a:latin typeface="Cambria" panose="02040503050406030204" pitchFamily="18" charset="0"/>
              <a:ea typeface="Cambria" panose="02040503050406030204" pitchFamily="18" charset="0"/>
            </a:endParaRPr>
          </a:p>
          <a:p>
            <a:pPr algn="just"/>
            <a:r>
              <a:rPr lang="sq-AL" sz="2600" dirty="0">
                <a:latin typeface="Cambria" panose="02040503050406030204" pitchFamily="18" charset="0"/>
                <a:ea typeface="Cambria" panose="02040503050406030204" pitchFamily="18" charset="0"/>
              </a:rPr>
              <a:t>“</a:t>
            </a:r>
            <a:r>
              <a:rPr lang="en-US" sz="2600" dirty="0">
                <a:latin typeface="Cambria" panose="02040503050406030204" pitchFamily="18" charset="0"/>
                <a:ea typeface="Cambria" panose="02040503050406030204" pitchFamily="18" charset="0"/>
              </a:rPr>
              <a:t>E</a:t>
            </a:r>
            <a:r>
              <a:rPr lang="sq-AL" sz="2600" dirty="0" err="1">
                <a:latin typeface="Cambria" panose="02040503050406030204" pitchFamily="18" charset="0"/>
                <a:ea typeface="Cambria" panose="02040503050406030204" pitchFamily="18" charset="0"/>
              </a:rPr>
              <a:t>shtë</a:t>
            </a:r>
            <a:r>
              <a:rPr lang="sq-AL" sz="2600" dirty="0">
                <a:latin typeface="Cambria" panose="02040503050406030204" pitchFamily="18" charset="0"/>
                <a:ea typeface="Cambria" panose="02040503050406030204" pitchFamily="18" charset="0"/>
              </a:rPr>
              <a:t> </a:t>
            </a:r>
            <a:r>
              <a:rPr lang="sq-AL" sz="2600" dirty="0" err="1">
                <a:latin typeface="Cambria" panose="02040503050406030204" pitchFamily="18" charset="0"/>
                <a:ea typeface="Cambria" panose="02040503050406030204" pitchFamily="18" charset="0"/>
              </a:rPr>
              <a:t>procedur</a:t>
            </a:r>
            <a:r>
              <a:rPr lang="en-US" sz="2600" dirty="0">
                <a:latin typeface="Cambria" panose="02040503050406030204" pitchFamily="18" charset="0"/>
                <a:ea typeface="Cambria" panose="02040503050406030204" pitchFamily="18" charset="0"/>
              </a:rPr>
              <a:t>ë</a:t>
            </a:r>
            <a:r>
              <a:rPr lang="sq-AL" sz="2600" dirty="0">
                <a:latin typeface="Cambria" panose="02040503050406030204" pitchFamily="18" charset="0"/>
                <a:ea typeface="Cambria" panose="02040503050406030204" pitchFamily="18" charset="0"/>
              </a:rPr>
              <a:t>, përmes së cilës Autoritetet Kontraktuese konsultojnë operatorët ekonomike sipas zgjidhjes se tyre dhe negociojnë kushtet e kontratës me një ose më shumë prej tyre.“</a:t>
            </a:r>
            <a:endParaRPr lang="en-US" sz="2600" dirty="0">
              <a:latin typeface="Cambria" panose="02040503050406030204" pitchFamily="18" charset="0"/>
              <a:ea typeface="Cambria" panose="02040503050406030204" pitchFamily="18" charset="0"/>
            </a:endParaRPr>
          </a:p>
          <a:p>
            <a:pPr algn="just"/>
            <a:endParaRPr lang="sq-AL" sz="2600" dirty="0">
              <a:latin typeface="Cambria" panose="02040503050406030204" pitchFamily="18" charset="0"/>
              <a:ea typeface="Cambria" panose="02040503050406030204" pitchFamily="18" charset="0"/>
            </a:endParaRPr>
          </a:p>
          <a:p>
            <a:pPr algn="just"/>
            <a:r>
              <a:rPr lang="sq-AL" sz="2600" dirty="0" smtClean="0">
                <a:latin typeface="Cambria" panose="02040503050406030204" pitchFamily="18" charset="0"/>
                <a:ea typeface="Cambria" panose="02040503050406030204" pitchFamily="18" charset="0"/>
              </a:rPr>
              <a:t>Autoritetet </a:t>
            </a:r>
            <a:r>
              <a:rPr lang="sq-AL" sz="2600" dirty="0">
                <a:latin typeface="Cambria" panose="02040503050406030204" pitchFamily="18" charset="0"/>
                <a:ea typeface="Cambria" panose="02040503050406030204" pitchFamily="18" charset="0"/>
              </a:rPr>
              <a:t>Kontraktuese do te negociojnë me ofertuesit tenderët e dorëzuar nga ana e tyre në mënyrë që të përshtatin ato me kërkesat e përcaktuara në dokumentet e tenderit dhe dokumentet shtesë, nëse </a:t>
            </a:r>
            <a:r>
              <a:rPr lang="sq-AL" sz="2600" dirty="0" smtClean="0">
                <a:latin typeface="Cambria" panose="02040503050406030204" pitchFamily="18" charset="0"/>
                <a:ea typeface="Cambria" panose="02040503050406030204" pitchFamily="18" charset="0"/>
              </a:rPr>
              <a:t>ka.</a:t>
            </a:r>
            <a:endParaRPr lang="sq-AL" sz="26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en-GB" sz="3600" b="1" kern="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442878" y="298133"/>
            <a:ext cx="8071644" cy="523220"/>
          </a:xfrm>
          <a:prstGeom prst="rect">
            <a:avLst/>
          </a:prstGeom>
        </p:spPr>
        <p:txBody>
          <a:bodyPr wrap="square">
            <a:spAutoFit/>
          </a:bodyPr>
          <a:lstStyle/>
          <a:p>
            <a:pPr marL="0" indent="0" algn="ctr">
              <a:buNone/>
            </a:pPr>
            <a:r>
              <a:rPr lang="sq-AL" sz="2800" b="1" dirty="0">
                <a:solidFill>
                  <a:schemeClr val="accent2">
                    <a:lumMod val="50000"/>
                  </a:schemeClr>
                </a:solidFill>
                <a:latin typeface="Cambria" panose="02040503050406030204" pitchFamily="18" charset="0"/>
                <a:ea typeface="Cambria" panose="02040503050406030204" pitchFamily="18" charset="0"/>
              </a:rPr>
              <a:t>Çka është procedura e negociuar</a:t>
            </a:r>
            <a:r>
              <a:rPr lang="en-US" sz="2800" b="1" dirty="0">
                <a:solidFill>
                  <a:schemeClr val="accent2">
                    <a:lumMod val="50000"/>
                  </a:schemeClr>
                </a:solidFill>
                <a:latin typeface="Cambria" panose="02040503050406030204" pitchFamily="18" charset="0"/>
                <a:ea typeface="Cambria" panose="02040503050406030204" pitchFamily="18" charset="0"/>
              </a:rPr>
              <a:t>?</a:t>
            </a:r>
            <a:endParaRPr lang="sq-AL" sz="2800" b="1" dirty="0">
              <a:solidFill>
                <a:schemeClr val="accent2">
                  <a:lumMod val="50000"/>
                </a:schemeClr>
              </a:solidFill>
              <a:latin typeface="Cambria" panose="02040503050406030204" pitchFamily="18" charset="0"/>
              <a:ea typeface="Cambria" panose="02040503050406030204" pitchFamily="18" charset="0"/>
            </a:endParaRPr>
          </a:p>
        </p:txBody>
      </p:sp>
      <p:sp>
        <p:nvSpPr>
          <p:cNvPr id="5" name="Slide Number Placeholder 4">
            <a:extLst>
              <a:ext uri="{FF2B5EF4-FFF2-40B4-BE49-F238E27FC236}">
                <a16:creationId xmlns="" xmlns:a16="http://schemas.microsoft.com/office/drawing/2014/main" id="{263B9F28-1D4D-4039-9DFC-C2897C104D4F}"/>
              </a:ext>
            </a:extLst>
          </p:cNvPr>
          <p:cNvSpPr>
            <a:spLocks noGrp="1"/>
          </p:cNvSpPr>
          <p:nvPr>
            <p:ph type="sldNum" sz="quarter" idx="10"/>
          </p:nvPr>
        </p:nvSpPr>
        <p:spPr/>
        <p:txBody>
          <a:bodyPr/>
          <a:lstStyle/>
          <a:p>
            <a:pPr>
              <a:defRPr/>
            </a:pPr>
            <a:fld id="{D58AAF7F-1AF5-46B5-BDE5-79B0A3A8A385}" type="slidenum">
              <a:rPr lang="el-GR" altLang="en-US" smtClean="0"/>
              <a:pPr>
                <a:defRPr/>
              </a:pPr>
              <a:t>3</a:t>
            </a:fld>
            <a:endParaRPr lang="el-GR"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0689" y="912089"/>
            <a:ext cx="40799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Cilin kriter t</a:t>
            </a:r>
            <a:r>
              <a:rPr lang="en-US" sz="2400" b="1" dirty="0">
                <a:solidFill>
                  <a:srgbClr val="0070C0"/>
                </a:solidFill>
              </a:rPr>
              <a:t>ë</a:t>
            </a:r>
            <a:r>
              <a:rPr lang="sq-AL" sz="2400" b="1" dirty="0">
                <a:solidFill>
                  <a:srgbClr val="0070C0"/>
                </a:solidFill>
              </a:rPr>
              <a:t> shpërblimit? </a:t>
            </a:r>
            <a:endParaRPr lang="en-US" sz="2400" b="1" dirty="0">
              <a:solidFill>
                <a:srgbClr val="0070C0"/>
              </a:solidFill>
            </a:endParaRPr>
          </a:p>
        </p:txBody>
      </p:sp>
      <p:sp>
        <p:nvSpPr>
          <p:cNvPr id="16" name="Rectangle 15"/>
          <p:cNvSpPr/>
          <p:nvPr/>
        </p:nvSpPr>
        <p:spPr>
          <a:xfrm>
            <a:off x="0" y="1565314"/>
            <a:ext cx="7822299" cy="4398640"/>
          </a:xfrm>
          <a:prstGeom prst="rect">
            <a:avLst/>
          </a:prstGeom>
        </p:spPr>
        <p:txBody>
          <a:bodyPr wrap="square">
            <a:spAutoFit/>
          </a:bodyPr>
          <a:lstStyle/>
          <a:p>
            <a:pPr>
              <a:spcBef>
                <a:spcPts val="450"/>
              </a:spcBef>
            </a:pPr>
            <a:r>
              <a:rPr lang="sq-AL" sz="1500" dirty="0"/>
              <a:t>Dokumentet e tenderit në të cilën përcaktohet në mënyrë të detajuar dhe kufizuese qëllimi i tenderit, nuk i japin mundësi kandidatëve pjesëmarrës për të hartuar dhe për të propozuar zgjidhje të ndryshme (teknike). </a:t>
            </a:r>
            <a:endParaRPr lang="en-US" sz="1500" dirty="0">
              <a:ea typeface="Verdana" panose="020B0604030504040204" pitchFamily="34" charset="0"/>
              <a:cs typeface="Verdana" panose="020B0604030504040204" pitchFamily="34" charset="0"/>
            </a:endParaRPr>
          </a:p>
          <a:p>
            <a:pPr>
              <a:spcBef>
                <a:spcPts val="450"/>
              </a:spcBef>
            </a:pPr>
            <a:r>
              <a:rPr lang="sq-AL" sz="1500" dirty="0"/>
              <a:t>Kështu </a:t>
            </a:r>
            <a:r>
              <a:rPr lang="sq-AL" sz="1500" b="1" u="sng" dirty="0"/>
              <a:t>Tenderi me çmimin më të ulët</a:t>
            </a:r>
            <a:r>
              <a:rPr lang="sq-AL" sz="1500" dirty="0"/>
              <a:t>, si kriter për dhënien e kontratës, duket të jetë zgjidhja optimale. </a:t>
            </a:r>
            <a:endParaRPr lang="sq-AL" sz="1500" dirty="0"/>
          </a:p>
          <a:p>
            <a:r>
              <a:rPr lang="sq-AL" sz="1500" dirty="0"/>
              <a:t>Në </a:t>
            </a:r>
            <a:r>
              <a:rPr lang="sq-AL" sz="1500" dirty="0"/>
              <a:t>tenderë ku Autoriteti Kontraktues nuk është në gjendje q</a:t>
            </a:r>
            <a:r>
              <a:rPr lang="en-US" sz="1500" dirty="0"/>
              <a:t>ë</a:t>
            </a:r>
            <a:r>
              <a:rPr lang="sq-AL" sz="1500" dirty="0"/>
              <a:t> në mënyrë t</a:t>
            </a:r>
            <a:r>
              <a:rPr lang="en-US" sz="1500" dirty="0"/>
              <a:t>ë</a:t>
            </a:r>
            <a:r>
              <a:rPr lang="sq-AL" sz="1500" dirty="0"/>
              <a:t> </a:t>
            </a:r>
            <a:r>
              <a:rPr lang="sq-AL" sz="1500" dirty="0" err="1"/>
              <a:t>sakt</a:t>
            </a:r>
            <a:r>
              <a:rPr lang="en-US" sz="1500" dirty="0"/>
              <a:t>ë</a:t>
            </a:r>
            <a:r>
              <a:rPr lang="sq-AL" sz="1500" dirty="0"/>
              <a:t> dhe unike t</a:t>
            </a:r>
            <a:r>
              <a:rPr lang="en-US" sz="1500" dirty="0"/>
              <a:t>ë</a:t>
            </a:r>
            <a:r>
              <a:rPr lang="sq-AL" sz="1500" dirty="0"/>
              <a:t> përshkruaj zgjidhjen e dëshirueshme teknike të problemit të tij, vështirësia duhet të transferohet në treg, </a:t>
            </a:r>
            <a:r>
              <a:rPr lang="sq-AL" sz="1500" dirty="0" err="1"/>
              <a:t>dmth</a:t>
            </a:r>
            <a:r>
              <a:rPr lang="sq-AL" sz="1500" dirty="0"/>
              <a:t> te kandidatët pjesëmarrës.</a:t>
            </a:r>
            <a:endParaRPr lang="en-US" sz="1500" dirty="0"/>
          </a:p>
          <a:p>
            <a:r>
              <a:rPr lang="sq-AL" sz="1500" dirty="0"/>
              <a:t>Në këtë rast ofertat pritet të jenë të ndryshme në vlerën e tyre teknike. </a:t>
            </a:r>
            <a:endParaRPr lang="en-US" sz="1500" dirty="0"/>
          </a:p>
          <a:p>
            <a:r>
              <a:rPr lang="sq-AL" sz="1500" dirty="0"/>
              <a:t>Kështu </a:t>
            </a:r>
            <a:r>
              <a:rPr lang="sq-AL" sz="1500" b="1" u="sng" dirty="0"/>
              <a:t>tenderi ekonomikisht më i favorshëm</a:t>
            </a:r>
            <a:r>
              <a:rPr lang="sq-AL" sz="1500" dirty="0"/>
              <a:t>, si kriter për dhënien e kontratës, duket të jetë zgjidhja optimale</a:t>
            </a:r>
            <a:r>
              <a:rPr lang="sq-AL" sz="1500" dirty="0"/>
              <a:t>.</a:t>
            </a:r>
          </a:p>
          <a:p>
            <a:r>
              <a:rPr lang="sq-AL" sz="1500" dirty="0"/>
              <a:t>Si rregull i përgjithshëm mund të thuhet se</a:t>
            </a:r>
            <a:r>
              <a:rPr lang="sq-AL" sz="1500" dirty="0"/>
              <a:t>:</a:t>
            </a:r>
            <a:endParaRPr lang="en-US" sz="1500" dirty="0"/>
          </a:p>
          <a:p>
            <a:r>
              <a:rPr lang="sq-AL" sz="1500" dirty="0"/>
              <a:t>Sa m</a:t>
            </a:r>
            <a:r>
              <a:rPr lang="en-US" sz="1500" dirty="0"/>
              <a:t>ë</a:t>
            </a:r>
            <a:r>
              <a:rPr lang="sq-AL" sz="1500" dirty="0"/>
              <a:t> </a:t>
            </a:r>
            <a:r>
              <a:rPr lang="sq-AL" sz="1500" dirty="0" err="1"/>
              <a:t>shum</a:t>
            </a:r>
            <a:r>
              <a:rPr lang="en-US" sz="1500" dirty="0"/>
              <a:t>ë</a:t>
            </a:r>
            <a:r>
              <a:rPr lang="sq-AL" sz="1500" dirty="0"/>
              <a:t> liri që u jepet kandidatëve që marrin pjesë në procedurën e tenderimit për të përpunuar, projektuar dhe për të propozuar në ofertat e tyre zgjidhje të ndryshme teknike, kriteri i dhënies se kontratës, tenderi ekonomikisht më i favorshëm, është kriter më i përshtatshëm për dhënien e kontratës në krahasim me atë tenderi me çmimin më të ulët.</a:t>
            </a:r>
            <a:endParaRPr lang="en-US" sz="1500" dirty="0"/>
          </a:p>
          <a:p>
            <a:endParaRPr lang="en-US" sz="1500" dirty="0"/>
          </a:p>
          <a:p>
            <a:pPr>
              <a:spcBef>
                <a:spcPts val="450"/>
              </a:spcBef>
            </a:pPr>
            <a:endParaRPr lang="en-US" sz="165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18280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9287" y="1204816"/>
            <a:ext cx="68960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Tenderi ekonomikisht më i favorshëm </a:t>
            </a:r>
            <a:r>
              <a:rPr lang="en-US" sz="2400" b="1" dirty="0">
                <a:solidFill>
                  <a:srgbClr val="0070C0"/>
                </a:solidFill>
              </a:rPr>
              <a:t> (</a:t>
            </a:r>
            <a:r>
              <a:rPr lang="en-US" sz="2400" dirty="0">
                <a:solidFill>
                  <a:srgbClr val="0070C0"/>
                </a:solidFill>
              </a:rPr>
              <a:t>TEMF</a:t>
            </a:r>
            <a:r>
              <a:rPr lang="en-US" sz="2400" b="1" dirty="0">
                <a:solidFill>
                  <a:srgbClr val="0070C0"/>
                </a:solidFill>
              </a:rPr>
              <a:t>)</a:t>
            </a:r>
            <a:endParaRPr lang="el-GR" sz="2400" b="1" dirty="0">
              <a:solidFill>
                <a:srgbClr val="0070C0"/>
              </a:solidFill>
            </a:endParaRPr>
          </a:p>
        </p:txBody>
      </p:sp>
      <p:sp>
        <p:nvSpPr>
          <p:cNvPr id="3" name="Rectangle 2"/>
          <p:cNvSpPr/>
          <p:nvPr/>
        </p:nvSpPr>
        <p:spPr>
          <a:xfrm>
            <a:off x="-1" y="1897149"/>
            <a:ext cx="9144001" cy="2585323"/>
          </a:xfrm>
          <a:prstGeom prst="rect">
            <a:avLst/>
          </a:prstGeom>
        </p:spPr>
        <p:txBody>
          <a:bodyPr wrap="square">
            <a:spAutoFit/>
          </a:bodyPr>
          <a:lstStyle/>
          <a:p>
            <a:r>
              <a:rPr lang="sq-AL" dirty="0"/>
              <a:t>Kriteret e dhënies janë të lidhura direkt me objektivin e çdo tenderi, dhe kështu nuk mund t</a:t>
            </a:r>
            <a:r>
              <a:rPr lang="en-US" dirty="0"/>
              <a:t>ë</a:t>
            </a:r>
            <a:r>
              <a:rPr lang="sq-AL" dirty="0"/>
              <a:t> epen rregulla të përgjithshme apo udhëzime n</a:t>
            </a:r>
            <a:r>
              <a:rPr lang="en-US" dirty="0"/>
              <a:t>ë</a:t>
            </a:r>
            <a:r>
              <a:rPr lang="sq-AL" dirty="0"/>
              <a:t> lidhje me atë se cilin kriter t</a:t>
            </a:r>
            <a:r>
              <a:rPr lang="en-US" dirty="0"/>
              <a:t>ë</a:t>
            </a:r>
            <a:r>
              <a:rPr lang="sq-AL" dirty="0"/>
              <a:t> shpërblimit t</a:t>
            </a:r>
            <a:r>
              <a:rPr lang="en-US" dirty="0"/>
              <a:t>ë</a:t>
            </a:r>
            <a:r>
              <a:rPr lang="sq-AL" dirty="0"/>
              <a:t> përdor</a:t>
            </a:r>
            <a:r>
              <a:rPr lang="en-US" dirty="0"/>
              <a:t>ë</a:t>
            </a:r>
            <a:r>
              <a:rPr lang="sq-AL" dirty="0"/>
              <a:t> autoriteti kontraktuese.</a:t>
            </a:r>
          </a:p>
          <a:p>
            <a:endParaRPr lang="en-US" dirty="0"/>
          </a:p>
          <a:p>
            <a:r>
              <a:rPr lang="sq-AL" dirty="0"/>
              <a:t>I </a:t>
            </a:r>
            <a:r>
              <a:rPr lang="sq-AL" dirty="0" err="1"/>
              <a:t>vetëmi</a:t>
            </a:r>
            <a:r>
              <a:rPr lang="sq-AL" dirty="0"/>
              <a:t> rregull i përgjithshëm është se në mënyrë që të zgjidhni kriteret e duhura për shpalljen e fituesit duhet të dini në thellësi:</a:t>
            </a:r>
            <a:endParaRPr lang="en-US" dirty="0"/>
          </a:p>
          <a:p>
            <a:pPr lvl="0">
              <a:buFont typeface="Wingdings" pitchFamily="2" charset="2"/>
              <a:buChar char="q"/>
            </a:pPr>
            <a:r>
              <a:rPr lang="sq-AL" b="1" u="sng" dirty="0"/>
              <a:t>Problemi</a:t>
            </a:r>
            <a:r>
              <a:rPr lang="sq-AL" dirty="0"/>
              <a:t> i autoritetit kontraktues, që tenderi në fjalë është projektuar për të zgjidhur, dhe</a:t>
            </a:r>
            <a:endParaRPr lang="en-US" dirty="0"/>
          </a:p>
          <a:p>
            <a:pPr lvl="0">
              <a:buFont typeface="Wingdings" pitchFamily="2" charset="2"/>
              <a:buChar char="q"/>
            </a:pPr>
            <a:r>
              <a:rPr lang="sq-AL" b="1" u="sng" dirty="0"/>
              <a:t>Sektori i tregut</a:t>
            </a:r>
            <a:r>
              <a:rPr lang="sq-AL" dirty="0"/>
              <a:t>, të cilat do të adresohen nga tenderi në fjalë.</a:t>
            </a:r>
            <a:endParaRPr lang="en-US" dirty="0"/>
          </a:p>
        </p:txBody>
      </p:sp>
    </p:spTree>
    <p:extLst>
      <p:ext uri="{BB962C8B-B14F-4D97-AF65-F5344CB8AC3E}">
        <p14:creationId xmlns:p14="http://schemas.microsoft.com/office/powerpoint/2010/main" val="2172305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665" y="1229005"/>
            <a:ext cx="45717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sq-AL" sz="2400" b="1" dirty="0">
                <a:solidFill>
                  <a:srgbClr val="0070C0"/>
                </a:solidFill>
              </a:rPr>
              <a:t>Tenderi me çmimin m</a:t>
            </a:r>
            <a:r>
              <a:rPr lang="en-US" sz="2400" b="1" dirty="0">
                <a:solidFill>
                  <a:srgbClr val="0070C0"/>
                </a:solidFill>
              </a:rPr>
              <a:t>ë</a:t>
            </a:r>
            <a:r>
              <a:rPr lang="sq-AL" sz="2400" b="1" dirty="0">
                <a:solidFill>
                  <a:srgbClr val="0070C0"/>
                </a:solidFill>
              </a:rPr>
              <a:t> t</a:t>
            </a:r>
            <a:r>
              <a:rPr lang="en-US" sz="2400" b="1" dirty="0">
                <a:solidFill>
                  <a:srgbClr val="0070C0"/>
                </a:solidFill>
              </a:rPr>
              <a:t>ë</a:t>
            </a:r>
            <a:r>
              <a:rPr lang="sq-AL" sz="2400" b="1" dirty="0">
                <a:solidFill>
                  <a:srgbClr val="0070C0"/>
                </a:solidFill>
              </a:rPr>
              <a:t> ul</a:t>
            </a:r>
            <a:r>
              <a:rPr lang="en-US" sz="2400" b="1" dirty="0">
                <a:solidFill>
                  <a:srgbClr val="0070C0"/>
                </a:solidFill>
              </a:rPr>
              <a:t>ë</a:t>
            </a:r>
            <a:r>
              <a:rPr lang="sq-AL" sz="2400" b="1" dirty="0">
                <a:solidFill>
                  <a:srgbClr val="0070C0"/>
                </a:solidFill>
              </a:rPr>
              <a:t>t </a:t>
            </a:r>
            <a:endParaRPr lang="en-US" sz="2400" b="1" dirty="0">
              <a:solidFill>
                <a:srgbClr val="0070C0"/>
              </a:solidFill>
            </a:endParaRPr>
          </a:p>
        </p:txBody>
      </p:sp>
      <p:sp>
        <p:nvSpPr>
          <p:cNvPr id="3" name="Rectangle 2"/>
          <p:cNvSpPr/>
          <p:nvPr/>
        </p:nvSpPr>
        <p:spPr>
          <a:xfrm>
            <a:off x="202474" y="1700809"/>
            <a:ext cx="7663892" cy="2862322"/>
          </a:xfrm>
          <a:prstGeom prst="rect">
            <a:avLst/>
          </a:prstGeom>
        </p:spPr>
        <p:txBody>
          <a:bodyPr wrap="square">
            <a:spAutoFit/>
          </a:bodyPr>
          <a:lstStyle/>
          <a:p>
            <a:r>
              <a:rPr lang="sq-AL" dirty="0"/>
              <a:t>Kur një autoritet kontraktues zgjedh për të aplikuar kriterin e shpërblimit tenderi me çmimin  më të ulët, kontrata i epet tenderuesit që ofron çmimin më të ulët në mesin e atyre kandidatëve që kanë dorëzuar </a:t>
            </a:r>
            <a:r>
              <a:rPr lang="sq-AL" b="1" u="sng" dirty="0"/>
              <a:t>një ofertë të përgjegjshme.</a:t>
            </a:r>
            <a:endParaRPr lang="en-US" b="1" u="sng" dirty="0"/>
          </a:p>
          <a:p>
            <a:endParaRPr lang="en-US" dirty="0"/>
          </a:p>
          <a:p>
            <a:r>
              <a:rPr lang="sq-AL" dirty="0"/>
              <a:t>Gjatë fazës s</a:t>
            </a:r>
            <a:r>
              <a:rPr lang="en-US" dirty="0"/>
              <a:t>ë</a:t>
            </a:r>
            <a:r>
              <a:rPr lang="sq-AL" dirty="0"/>
              <a:t> vlerësimit cilësor, ofertat e pranuara vlerësohen </a:t>
            </a:r>
            <a:r>
              <a:rPr lang="sq-AL" b="1" u="sng" dirty="0"/>
              <a:t>kundrejt specifikimeve të caktuara mbi bazën e sistemi kalon nuk kalon.</a:t>
            </a:r>
            <a:endParaRPr lang="en-US" dirty="0"/>
          </a:p>
          <a:p>
            <a:endParaRPr lang="en-US" dirty="0"/>
          </a:p>
          <a:p>
            <a:r>
              <a:rPr lang="sq-AL" dirty="0"/>
              <a:t>Nuk merret parasysh cilësia në këtë zgjedhje dhe nuk mund të </a:t>
            </a:r>
            <a:r>
              <a:rPr lang="sq-AL" dirty="0" err="1"/>
              <a:t>përformohen</a:t>
            </a:r>
            <a:r>
              <a:rPr lang="sq-AL" dirty="0"/>
              <a:t>  analiza të kostos për Autoritetin kontraktues.</a:t>
            </a:r>
            <a:endParaRPr lang="en-US" dirty="0"/>
          </a:p>
        </p:txBody>
      </p:sp>
    </p:spTree>
    <p:extLst>
      <p:ext uri="{BB962C8B-B14F-4D97-AF65-F5344CB8AC3E}">
        <p14:creationId xmlns:p14="http://schemas.microsoft.com/office/powerpoint/2010/main" val="181239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665" y="928560"/>
            <a:ext cx="19094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u="sng" dirty="0">
                <a:solidFill>
                  <a:srgbClr val="0070C0"/>
                </a:solidFill>
              </a:rPr>
              <a:t>Shembulli 1</a:t>
            </a:r>
            <a:endParaRPr lang="en-US" sz="2400" dirty="0">
              <a:solidFill>
                <a:srgbClr val="0070C0"/>
              </a:solidFill>
            </a:endParaRPr>
          </a:p>
        </p:txBody>
      </p:sp>
      <p:sp>
        <p:nvSpPr>
          <p:cNvPr id="3" name="Rectangle 2"/>
          <p:cNvSpPr/>
          <p:nvPr/>
        </p:nvSpPr>
        <p:spPr>
          <a:xfrm>
            <a:off x="0" y="1400362"/>
            <a:ext cx="9144000" cy="4801314"/>
          </a:xfrm>
          <a:prstGeom prst="rect">
            <a:avLst/>
          </a:prstGeom>
        </p:spPr>
        <p:txBody>
          <a:bodyPr wrap="square">
            <a:spAutoFit/>
          </a:bodyPr>
          <a:lstStyle/>
          <a:p>
            <a:r>
              <a:rPr lang="sq-AL" b="1" u="sng" dirty="0"/>
              <a:t>Prokurimi i kompjuterëve </a:t>
            </a:r>
            <a:endParaRPr lang="en-US" dirty="0"/>
          </a:p>
          <a:p>
            <a:r>
              <a:rPr lang="sq-AL" dirty="0"/>
              <a:t>Një shërbim qeveritar duhet të blejë 1.000 kompjuterë të rijë për punonjësit e saj, të cilët janë duke punuar në detyra shumë homogjene.</a:t>
            </a:r>
            <a:endParaRPr lang="en-US" dirty="0"/>
          </a:p>
          <a:p>
            <a:r>
              <a:rPr lang="sq-AL" dirty="0"/>
              <a:t>Nevojat e autoritetit kontraktues mund të përkthehen lehtë në një konfiguracion minimal kompjuterik (shpejtësia e mikroprocesorit, </a:t>
            </a:r>
            <a:r>
              <a:rPr lang="sq-AL" dirty="0" err="1"/>
              <a:t>extensions</a:t>
            </a:r>
            <a:r>
              <a:rPr lang="sq-AL" dirty="0"/>
              <a:t>, ekran, etj) që është në përputhje me disa modele ekzistuese në treg</a:t>
            </a:r>
            <a:r>
              <a:rPr lang="sq-AL" dirty="0"/>
              <a:t>.</a:t>
            </a:r>
          </a:p>
          <a:p>
            <a:endParaRPr lang="sq-AL" dirty="0"/>
          </a:p>
          <a:p>
            <a:r>
              <a:rPr lang="sq-AL" dirty="0"/>
              <a:t>                                    </a:t>
            </a:r>
          </a:p>
          <a:p>
            <a:r>
              <a:rPr lang="sq-AL" b="1" u="sng" dirty="0"/>
              <a:t>Prokurimi i </a:t>
            </a:r>
            <a:r>
              <a:rPr lang="sq-AL" b="1" u="sng" dirty="0" err="1"/>
              <a:t>fotokopjesë</a:t>
            </a:r>
            <a:r>
              <a:rPr lang="sq-AL" dirty="0"/>
              <a:t> </a:t>
            </a:r>
            <a:endParaRPr lang="en-US" dirty="0"/>
          </a:p>
          <a:p>
            <a:r>
              <a:rPr lang="sq-AL" dirty="0"/>
              <a:t>Një biblioteke e qytetit duhet të prokurojë 2 aparate profesional fotokopjues me ngjyra. </a:t>
            </a:r>
            <a:endParaRPr lang="en-US" dirty="0"/>
          </a:p>
          <a:p>
            <a:r>
              <a:rPr lang="sq-AL" dirty="0"/>
              <a:t>Analiza e nevojave çoi në një listë të funksioneve të nevojshme teknike (analizat e skanimit, numri i faqeve të kopjuara në minutë, të madhësive të ndryshme te kopjimit, </a:t>
            </a:r>
            <a:r>
              <a:rPr lang="sq-AL" dirty="0" err="1"/>
              <a:t>etj</a:t>
            </a:r>
            <a:r>
              <a:rPr lang="sq-AL" dirty="0"/>
              <a:t>), të cilat mund të plotësohen nga vetëm një markë në treg.</a:t>
            </a:r>
          </a:p>
          <a:p>
            <a:r>
              <a:rPr lang="sq-AL" dirty="0"/>
              <a:t>Ekzistojnë, megjithatë, tri marka të tjera me standarde të ngjashme, por më të ulëta funksionale.</a:t>
            </a:r>
            <a:endParaRPr lang="en-US" dirty="0"/>
          </a:p>
          <a:p>
            <a:endParaRPr lang="sq-AL" dirty="0"/>
          </a:p>
          <a:p>
            <a:endParaRPr lang="en-US" dirty="0"/>
          </a:p>
        </p:txBody>
      </p:sp>
      <p:sp>
        <p:nvSpPr>
          <p:cNvPr id="4" name="Rectangle 3"/>
          <p:cNvSpPr/>
          <p:nvPr/>
        </p:nvSpPr>
        <p:spPr>
          <a:xfrm>
            <a:off x="1486665" y="3221091"/>
            <a:ext cx="19094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u="sng" dirty="0">
                <a:solidFill>
                  <a:srgbClr val="0070C0"/>
                </a:solidFill>
              </a:rPr>
              <a:t>Shembulli 2</a:t>
            </a:r>
            <a:endParaRPr lang="en-US" sz="2400" dirty="0">
              <a:solidFill>
                <a:srgbClr val="0070C0"/>
              </a:solidFill>
            </a:endParaRPr>
          </a:p>
        </p:txBody>
      </p:sp>
    </p:spTree>
    <p:extLst>
      <p:ext uri="{BB962C8B-B14F-4D97-AF65-F5344CB8AC3E}">
        <p14:creationId xmlns:p14="http://schemas.microsoft.com/office/powerpoint/2010/main" val="3811202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91875"/>
            <a:ext cx="9144000" cy="4247317"/>
          </a:xfrm>
          <a:prstGeom prst="rect">
            <a:avLst/>
          </a:prstGeom>
        </p:spPr>
        <p:txBody>
          <a:bodyPr wrap="square">
            <a:spAutoFit/>
          </a:bodyPr>
          <a:lstStyle/>
          <a:p>
            <a:pPr marL="342900" indent="-342900">
              <a:buFont typeface="Arial" pitchFamily="34" charset="0"/>
              <a:buChar char="•"/>
            </a:pPr>
            <a:r>
              <a:rPr lang="sq-AL" sz="1500" dirty="0"/>
              <a:t>Në të dy rastet, nevojat e autoritetit kontraktues janë aq të sakta sa që është e mundur që të përcaktohet një sërë e standardeve minimale teknike për artikujt që do të prokurohen, të cilat do të përmbushin këto nevoja</a:t>
            </a:r>
            <a:r>
              <a:rPr lang="en-US" sz="1500" dirty="0"/>
              <a:t>.</a:t>
            </a:r>
          </a:p>
          <a:p>
            <a:pPr marL="342900" indent="-342900">
              <a:buFont typeface="Arial" pitchFamily="34" charset="0"/>
              <a:buChar char="•"/>
            </a:pPr>
            <a:endParaRPr lang="en-US" sz="1500" dirty="0"/>
          </a:p>
          <a:p>
            <a:pPr marL="342900" indent="-342900">
              <a:buFont typeface="Arial" pitchFamily="34" charset="0"/>
              <a:buChar char="•"/>
            </a:pPr>
            <a:r>
              <a:rPr lang="sq-AL" sz="1500" dirty="0"/>
              <a:t>Në shembullin e parë,  kriter i vlerësimit Tenderi me çmimi më i ulët është zgjidhja më e mirë, pasi që disa prodhues plotësojnë kërkesat minimale. Edhe pse n</a:t>
            </a:r>
            <a:r>
              <a:rPr lang="en-US" sz="1500" dirty="0"/>
              <a:t>ë</a:t>
            </a:r>
            <a:r>
              <a:rPr lang="sq-AL" sz="1500" dirty="0"/>
              <a:t> k</a:t>
            </a:r>
            <a:r>
              <a:rPr lang="en-US" sz="1500" dirty="0"/>
              <a:t>ë</a:t>
            </a:r>
            <a:r>
              <a:rPr lang="sq-AL" sz="1500" dirty="0"/>
              <a:t>të rast Autoriteti kontraktues nuk është në gjendje të "shpërblej" zgjedh - pajisjen (makinën) më të mirë.</a:t>
            </a:r>
          </a:p>
          <a:p>
            <a:pPr lvl="0"/>
            <a:endParaRPr lang="en-US" sz="1500" dirty="0"/>
          </a:p>
          <a:p>
            <a:pPr marL="342900" indent="-342900">
              <a:buFont typeface="Arial" pitchFamily="34" charset="0"/>
              <a:buChar char="•"/>
            </a:pPr>
            <a:r>
              <a:rPr lang="sq-AL" sz="1500" dirty="0"/>
              <a:t>E njëjta </a:t>
            </a:r>
            <a:r>
              <a:rPr lang="en-US" sz="1500" dirty="0"/>
              <a:t>z</a:t>
            </a:r>
            <a:r>
              <a:rPr lang="sq-AL" sz="1500" dirty="0" err="1"/>
              <a:t>gjedhje</a:t>
            </a:r>
            <a:r>
              <a:rPr lang="sq-AL" sz="1500" dirty="0"/>
              <a:t> në shembullin 2 do të shpie tek vetëm një operator ekonomik </a:t>
            </a:r>
            <a:r>
              <a:rPr lang="en-US" sz="1500" dirty="0" err="1"/>
              <a:t>i</a:t>
            </a:r>
            <a:r>
              <a:rPr lang="sq-AL" sz="1500" dirty="0"/>
              <a:t> cili përmbush kërkesat minimale dhe do të jetë në gjendje të merr pjesë në tender</a:t>
            </a:r>
            <a:r>
              <a:rPr lang="sq-AL" sz="1500" dirty="0"/>
              <a:t>.</a:t>
            </a:r>
          </a:p>
          <a:p>
            <a:pPr marL="342900" indent="-342900">
              <a:buFont typeface="Arial" pitchFamily="34" charset="0"/>
              <a:buChar char="•"/>
            </a:pPr>
            <a:endParaRPr lang="sq-AL" sz="1500" dirty="0"/>
          </a:p>
          <a:p>
            <a:pPr marL="342900" indent="-342900">
              <a:buFont typeface="Arial" pitchFamily="34" charset="0"/>
              <a:buChar char="•"/>
            </a:pPr>
            <a:r>
              <a:rPr lang="sq-AL" sz="1500" dirty="0"/>
              <a:t>Nëse</a:t>
            </a:r>
            <a:r>
              <a:rPr lang="sq-AL" sz="1500" dirty="0"/>
              <a:t>, në shembullin 2, autoriteti kontraktues ulë standardet minimale teknike për të lejuar më shumë operatorë ekonomikë për të marrë pjesë, ka të ngjarë që kontrata do t'i jepet një operatori ekonomik që ofron një produkt me standarde më të ulëta dhe nuk plotëson tërësisht nevojat e përdoruesit.</a:t>
            </a:r>
            <a:endParaRPr lang="en-US" sz="1500" dirty="0"/>
          </a:p>
          <a:p>
            <a:pPr marL="342900" indent="-342900">
              <a:buFont typeface="Arial" pitchFamily="34" charset="0"/>
              <a:buChar char="•"/>
            </a:pPr>
            <a:endParaRPr lang="en-US" sz="1500" dirty="0"/>
          </a:p>
          <a:p>
            <a:pPr marL="342900" indent="-342900">
              <a:buFont typeface="Arial" pitchFamily="34" charset="0"/>
              <a:buChar char="•"/>
            </a:pPr>
            <a:r>
              <a:rPr lang="sq-AL" sz="1500" dirty="0"/>
              <a:t>Në rastin 2, kriteri i dhënies së kontratës në bazë të çmimit më të ulët nuk do të japë zgjidhjen më të mirë për problemin e autoritetit kontraktues.</a:t>
            </a:r>
            <a:endParaRPr lang="en-US" sz="1500" dirty="0"/>
          </a:p>
          <a:p>
            <a:pPr marL="342900" indent="-342900">
              <a:buFont typeface="Arial" pitchFamily="34" charset="0"/>
              <a:buChar char="•"/>
            </a:pPr>
            <a:endParaRPr lang="en-US" sz="1500" dirty="0"/>
          </a:p>
        </p:txBody>
      </p:sp>
      <p:sp>
        <p:nvSpPr>
          <p:cNvPr id="3" name="Rectangle 2"/>
          <p:cNvSpPr/>
          <p:nvPr/>
        </p:nvSpPr>
        <p:spPr>
          <a:xfrm>
            <a:off x="1486665" y="1229005"/>
            <a:ext cx="148470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Diskutim</a:t>
            </a:r>
            <a:endParaRPr lang="en-US" sz="2400" dirty="0">
              <a:solidFill>
                <a:srgbClr val="0070C0"/>
              </a:solidFill>
            </a:endParaRPr>
          </a:p>
          <a:p>
            <a:endParaRPr lang="el-GR" b="1" dirty="0"/>
          </a:p>
        </p:txBody>
      </p:sp>
    </p:spTree>
    <p:extLst>
      <p:ext uri="{BB962C8B-B14F-4D97-AF65-F5344CB8AC3E}">
        <p14:creationId xmlns:p14="http://schemas.microsoft.com/office/powerpoint/2010/main" val="549755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6802"/>
            <a:ext cx="7920372" cy="3139321"/>
          </a:xfrm>
          <a:prstGeom prst="rect">
            <a:avLst/>
          </a:prstGeom>
        </p:spPr>
        <p:txBody>
          <a:bodyPr wrap="square">
            <a:spAutoFit/>
          </a:bodyPr>
          <a:lstStyle/>
          <a:p>
            <a:r>
              <a:rPr lang="sq-AL" sz="1500" dirty="0" err="1"/>
              <a:t>Ofert</a:t>
            </a:r>
            <a:r>
              <a:rPr lang="en-US" sz="1500" dirty="0" err="1"/>
              <a:t>i</a:t>
            </a:r>
            <a:r>
              <a:rPr lang="sq-AL" sz="1500" dirty="0"/>
              <a:t>mi vetëvrasës  është përcaktuar si paraqitja e një oferte me një çmim më pak se kostot e zbatimit të kontratës. </a:t>
            </a:r>
          </a:p>
          <a:p>
            <a:endParaRPr lang="en-US" sz="1500" dirty="0"/>
          </a:p>
          <a:p>
            <a:r>
              <a:rPr lang="sq-AL" sz="1500" dirty="0"/>
              <a:t>Sidomos gjatë krizës ekonomike operatorët ekonomik mund të joshen për të ofruar oferta vetëvrasëse për të fituar kontratën, n</a:t>
            </a:r>
            <a:r>
              <a:rPr lang="en-US" sz="1500" dirty="0"/>
              <a:t>ë</a:t>
            </a:r>
            <a:r>
              <a:rPr lang="sq-AL" sz="1500" dirty="0"/>
              <a:t> mënyre q</a:t>
            </a:r>
            <a:r>
              <a:rPr lang="en-US" sz="1500" dirty="0"/>
              <a:t>ë</a:t>
            </a:r>
            <a:r>
              <a:rPr lang="sq-AL" sz="1500" dirty="0"/>
              <a:t> të mbajnë qarkullimin dhe përpiqen q</a:t>
            </a:r>
            <a:r>
              <a:rPr lang="en-US" sz="1500" dirty="0"/>
              <a:t>ë</a:t>
            </a:r>
            <a:r>
              <a:rPr lang="sq-AL" sz="1500" dirty="0"/>
              <a:t> të mbulojnë humbjet e tyre më vonë, gjatë ekzekutimit të kontratës në variacione. </a:t>
            </a:r>
          </a:p>
          <a:p>
            <a:endParaRPr lang="en-US" sz="1500" dirty="0"/>
          </a:p>
          <a:p>
            <a:r>
              <a:rPr lang="sq-AL" sz="1500" dirty="0"/>
              <a:t>Rezultatet janë zakonisht me cilësi të dobët, shërbim të dobët, mosmarrëveshje, dhe falimentim i </a:t>
            </a:r>
            <a:r>
              <a:rPr lang="sq-AL" sz="1500" dirty="0" err="1"/>
              <a:t>kontraktorit</a:t>
            </a:r>
            <a:r>
              <a:rPr lang="sq-AL" sz="1500" dirty="0"/>
              <a:t>. </a:t>
            </a:r>
          </a:p>
          <a:p>
            <a:endParaRPr lang="en-US" sz="1500" dirty="0"/>
          </a:p>
          <a:p>
            <a:r>
              <a:rPr lang="sq-AL" sz="1500" dirty="0"/>
              <a:t>Tenderët me çmimin më të ulët ofrojnë më pak mbrojtje për autoritetin kontraktues kundër këtyre praktikave.</a:t>
            </a:r>
            <a:endParaRPr lang="en-US" sz="1500" dirty="0"/>
          </a:p>
          <a:p>
            <a:r>
              <a:rPr lang="sq-AL" dirty="0"/>
              <a:t> </a:t>
            </a:r>
            <a:endParaRPr lang="en-US" dirty="0"/>
          </a:p>
        </p:txBody>
      </p:sp>
      <p:sp>
        <p:nvSpPr>
          <p:cNvPr id="3" name="Rectangle 2"/>
          <p:cNvSpPr/>
          <p:nvPr/>
        </p:nvSpPr>
        <p:spPr>
          <a:xfrm>
            <a:off x="1505139" y="1214755"/>
            <a:ext cx="31293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err="1">
                <a:solidFill>
                  <a:srgbClr val="0070C0"/>
                </a:solidFill>
              </a:rPr>
              <a:t>Ofert</a:t>
            </a:r>
            <a:r>
              <a:rPr lang="en-US" sz="2400" b="1" dirty="0" err="1">
                <a:solidFill>
                  <a:srgbClr val="0070C0"/>
                </a:solidFill>
              </a:rPr>
              <a:t>i</a:t>
            </a:r>
            <a:r>
              <a:rPr lang="sq-AL" sz="2400" b="1" dirty="0">
                <a:solidFill>
                  <a:srgbClr val="0070C0"/>
                </a:solidFill>
              </a:rPr>
              <a:t>mi vetëvrasës </a:t>
            </a:r>
            <a:endParaRPr lang="en-US" sz="2400" b="1" dirty="0">
              <a:solidFill>
                <a:srgbClr val="0070C0"/>
              </a:solidFill>
            </a:endParaRPr>
          </a:p>
        </p:txBody>
      </p:sp>
    </p:spTree>
    <p:extLst>
      <p:ext uri="{BB962C8B-B14F-4D97-AF65-F5344CB8AC3E}">
        <p14:creationId xmlns:p14="http://schemas.microsoft.com/office/powerpoint/2010/main" val="3690883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500136" y="1219978"/>
            <a:ext cx="5300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dirty="0"/>
              <a:t>           </a:t>
            </a:r>
            <a:r>
              <a:rPr lang="sq-AL" sz="2400" b="1" dirty="0">
                <a:solidFill>
                  <a:srgbClr val="0070C0"/>
                </a:solidFill>
                <a:latin typeface="+mn-lt"/>
              </a:rPr>
              <a:t>Përdorimi i kritereve </a:t>
            </a:r>
            <a:endParaRPr lang="en-US" sz="2400" dirty="0">
              <a:solidFill>
                <a:srgbClr val="0070C0"/>
              </a:solidFill>
              <a:latin typeface="+mn-lt"/>
            </a:endParaRPr>
          </a:p>
        </p:txBody>
      </p:sp>
      <p:sp>
        <p:nvSpPr>
          <p:cNvPr id="5" name="Rectangle 4"/>
          <p:cNvSpPr/>
          <p:nvPr/>
        </p:nvSpPr>
        <p:spPr>
          <a:xfrm>
            <a:off x="0" y="1714500"/>
            <a:ext cx="9144000" cy="3416320"/>
          </a:xfrm>
          <a:prstGeom prst="rect">
            <a:avLst/>
          </a:prstGeom>
        </p:spPr>
        <p:txBody>
          <a:bodyPr wrap="square">
            <a:spAutoFit/>
          </a:bodyPr>
          <a:lstStyle/>
          <a:p>
            <a:pPr eaLnBrk="0" hangingPunct="0"/>
            <a:r>
              <a:rPr lang="sq-AL" b="1" dirty="0"/>
              <a:t> </a:t>
            </a:r>
            <a:r>
              <a:rPr lang="sq-AL" dirty="0"/>
              <a:t>Parimet </a:t>
            </a:r>
            <a:r>
              <a:rPr lang="sq-AL" dirty="0"/>
              <a:t>kryesore të procesit të vlerësimit</a:t>
            </a:r>
            <a:r>
              <a:rPr lang="en-US" dirty="0"/>
              <a:t>;</a:t>
            </a:r>
          </a:p>
          <a:p>
            <a:pPr marL="342900" indent="-342900" eaLnBrk="0" hangingPunct="0">
              <a:buFont typeface="Arial" pitchFamily="34" charset="0"/>
              <a:buChar char="•"/>
            </a:pPr>
            <a:endParaRPr lang="en-US" dirty="0"/>
          </a:p>
          <a:p>
            <a:pPr marL="685800" lvl="1" indent="-342900" eaLnBrk="0" hangingPunct="0">
              <a:buFont typeface="Arial" pitchFamily="34" charset="0"/>
              <a:buChar char="•"/>
            </a:pPr>
            <a:r>
              <a:rPr lang="sq-AL" dirty="0"/>
              <a:t>Shënimi i kritereve për dhënie</a:t>
            </a:r>
            <a:r>
              <a:rPr lang="en-US" dirty="0"/>
              <a:t>;</a:t>
            </a:r>
          </a:p>
          <a:p>
            <a:pPr marL="685800" lvl="1" indent="-342900" eaLnBrk="0" hangingPunct="0">
              <a:buFont typeface="Arial" pitchFamily="34" charset="0"/>
              <a:buChar char="•"/>
            </a:pPr>
            <a:r>
              <a:rPr lang="sq-AL" dirty="0"/>
              <a:t>Metodologjia </a:t>
            </a:r>
            <a:r>
              <a:rPr lang="sq-AL" dirty="0"/>
              <a:t>e vlerësimit</a:t>
            </a:r>
            <a:r>
              <a:rPr lang="en-US" dirty="0"/>
              <a:t>.</a:t>
            </a:r>
          </a:p>
          <a:p>
            <a:r>
              <a:rPr lang="sq-AL" dirty="0"/>
              <a:t> </a:t>
            </a:r>
            <a:endParaRPr lang="sq-AL" dirty="0"/>
          </a:p>
          <a:p>
            <a:r>
              <a:rPr lang="sq-AL" b="1" dirty="0"/>
              <a:t>Procedura </a:t>
            </a:r>
            <a:r>
              <a:rPr lang="sq-AL" b="1" dirty="0"/>
              <a:t>e vlerësimit duhet të jetë:</a:t>
            </a:r>
            <a:endParaRPr lang="en-US" b="1" dirty="0"/>
          </a:p>
          <a:p>
            <a:endParaRPr lang="en-US" dirty="0"/>
          </a:p>
          <a:p>
            <a:pPr marL="600075" lvl="1" indent="-257175">
              <a:buFont typeface="Arial" pitchFamily="34" charset="0"/>
              <a:buChar char="•"/>
            </a:pPr>
            <a:r>
              <a:rPr lang="sq-AL" dirty="0"/>
              <a:t>e arsyeshme dhe sistematike</a:t>
            </a:r>
            <a:r>
              <a:rPr lang="en-US" dirty="0"/>
              <a:t>;</a:t>
            </a:r>
            <a:endParaRPr lang="en-US" dirty="0"/>
          </a:p>
          <a:p>
            <a:pPr marL="600075" lvl="1" indent="-257175">
              <a:buFont typeface="Arial" pitchFamily="34" charset="0"/>
              <a:buChar char="•"/>
            </a:pPr>
            <a:r>
              <a:rPr lang="sq-AL" dirty="0"/>
              <a:t>t</a:t>
            </a:r>
            <a:r>
              <a:rPr lang="en-US" dirty="0"/>
              <a:t>ë</a:t>
            </a:r>
            <a:r>
              <a:rPr lang="sq-AL" dirty="0"/>
              <a:t> trajtojë të gjitha aspektet e tenderit në vlerësim</a:t>
            </a:r>
            <a:r>
              <a:rPr lang="en-US" dirty="0"/>
              <a:t>;</a:t>
            </a:r>
            <a:endParaRPr lang="en-US" dirty="0"/>
          </a:p>
          <a:p>
            <a:pPr marL="600075" lvl="1" indent="-257175">
              <a:buFont typeface="Arial" pitchFamily="34" charset="0"/>
              <a:buChar char="•"/>
            </a:pPr>
            <a:r>
              <a:rPr lang="sq-AL" dirty="0"/>
              <a:t>t</a:t>
            </a:r>
            <a:r>
              <a:rPr lang="en-US" dirty="0"/>
              <a:t>ë</a:t>
            </a:r>
            <a:r>
              <a:rPr lang="sq-AL" dirty="0"/>
              <a:t> jetë e drejtë, e saktë dhe e dokumentuar</a:t>
            </a:r>
            <a:r>
              <a:rPr lang="en-US" dirty="0"/>
              <a:t> </a:t>
            </a:r>
            <a:r>
              <a:rPr lang="sq-AL" dirty="0"/>
              <a:t>dhe</a:t>
            </a:r>
            <a:endParaRPr lang="en-US" dirty="0"/>
          </a:p>
          <a:p>
            <a:pPr marL="600075" lvl="1" indent="-257175">
              <a:buFont typeface="Arial" pitchFamily="34" charset="0"/>
              <a:buChar char="•"/>
            </a:pPr>
            <a:r>
              <a:rPr lang="sq-AL" dirty="0"/>
              <a:t>t</a:t>
            </a:r>
            <a:r>
              <a:rPr lang="en-US" dirty="0"/>
              <a:t>ë</a:t>
            </a:r>
            <a:r>
              <a:rPr lang="sq-AL" dirty="0"/>
              <a:t> ndjek parimet bazë të prokurimit </a:t>
            </a:r>
            <a:r>
              <a:rPr lang="sq-AL" dirty="0" err="1"/>
              <a:t>publi</a:t>
            </a:r>
            <a:r>
              <a:rPr lang="en-US" dirty="0"/>
              <a:t>k.</a:t>
            </a:r>
          </a:p>
          <a:p>
            <a:pPr lvl="1" eaLnBrk="0" hangingPunct="0"/>
            <a:endParaRPr lang="en-US" dirty="0"/>
          </a:p>
        </p:txBody>
      </p:sp>
    </p:spTree>
    <p:extLst>
      <p:ext uri="{BB962C8B-B14F-4D97-AF65-F5344CB8AC3E}">
        <p14:creationId xmlns:p14="http://schemas.microsoft.com/office/powerpoint/2010/main" val="3864473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9287" y="1008873"/>
            <a:ext cx="68110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Tenderi ekonomikisht më i favorshëm </a:t>
            </a:r>
            <a:r>
              <a:rPr lang="en-US" sz="2400" b="1" dirty="0">
                <a:solidFill>
                  <a:srgbClr val="0070C0"/>
                </a:solidFill>
              </a:rPr>
              <a:t>(</a:t>
            </a:r>
            <a:r>
              <a:rPr lang="en-US" sz="2400" dirty="0">
                <a:solidFill>
                  <a:srgbClr val="0070C0"/>
                </a:solidFill>
              </a:rPr>
              <a:t>TEMF</a:t>
            </a:r>
            <a:r>
              <a:rPr lang="en-US" sz="2400" b="1" dirty="0">
                <a:solidFill>
                  <a:srgbClr val="0070C0"/>
                </a:solidFill>
              </a:rPr>
              <a:t>)</a:t>
            </a:r>
            <a:endParaRPr lang="el-GR" sz="2400" b="1" dirty="0">
              <a:solidFill>
                <a:srgbClr val="0070C0"/>
              </a:solidFill>
            </a:endParaRPr>
          </a:p>
        </p:txBody>
      </p:sp>
      <p:sp>
        <p:nvSpPr>
          <p:cNvPr id="3" name="Rectangle 2"/>
          <p:cNvSpPr/>
          <p:nvPr/>
        </p:nvSpPr>
        <p:spPr>
          <a:xfrm>
            <a:off x="0" y="1476132"/>
            <a:ext cx="9144000" cy="3093154"/>
          </a:xfrm>
          <a:prstGeom prst="rect">
            <a:avLst/>
          </a:prstGeom>
        </p:spPr>
        <p:txBody>
          <a:bodyPr wrap="square">
            <a:spAutoFit/>
          </a:bodyPr>
          <a:lstStyle/>
          <a:p>
            <a:r>
              <a:rPr lang="sq-AL" sz="1500" dirty="0"/>
              <a:t>Tenderi ekonomikisht më i favorshëm nga pikëpamja e autoritetit kontraktues është përcaktuar si kriteri i dhënies së kontratës, në të cilën autoriteti kontraktues në përzgjedhjen e kandidatit merr një qasje kosto-efikasitetit,  në vend se vetëm të çmimit për shpërblim te një kontrate</a:t>
            </a:r>
            <a:r>
              <a:rPr lang="sq-AL" sz="1500" dirty="0"/>
              <a:t>.</a:t>
            </a:r>
            <a:endParaRPr lang="en-US" sz="1500" dirty="0"/>
          </a:p>
          <a:p>
            <a:r>
              <a:rPr lang="sq-AL" sz="1500" dirty="0"/>
              <a:t>Kështu procesi i përzgjedhjes duhet të përfshijë (përveç çmimit) kriteret e dhënies në mënyrë që të vlerësohet m</a:t>
            </a:r>
            <a:r>
              <a:rPr lang="en-US" sz="1500" dirty="0"/>
              <a:t>ë</a:t>
            </a:r>
            <a:r>
              <a:rPr lang="sq-AL" sz="1500" dirty="0"/>
              <a:t> s</a:t>
            </a:r>
            <a:r>
              <a:rPr lang="en-US" sz="1500" dirty="0"/>
              <a:t>ë</a:t>
            </a:r>
            <a:r>
              <a:rPr lang="sq-AL" sz="1500" dirty="0"/>
              <a:t> miri raporti çmim-cilësi</a:t>
            </a:r>
            <a:r>
              <a:rPr lang="sq-AL" sz="1500" dirty="0"/>
              <a:t>.</a:t>
            </a:r>
          </a:p>
          <a:p>
            <a:endParaRPr lang="sq-AL" sz="1500" dirty="0"/>
          </a:p>
          <a:p>
            <a:r>
              <a:rPr lang="sq-AL" sz="1500" b="1" dirty="0"/>
              <a:t>Përdorimi i tenderit ekonomikisht më të favorshëm (MEAT)</a:t>
            </a:r>
            <a:r>
              <a:rPr lang="sq-AL" sz="1500" dirty="0"/>
              <a:t> në prokurimet në Kosovë nuk dallon nga standardet dhe praktikat më të mira ndërkombëtare. Kriteret e aplikuara për të përcaktuar MEAT- kërkohet të jenë të lidhura me përmbajtjen e kontratës publike që synohet, me objektiva të qarta e të matshme në vlerësim. </a:t>
            </a:r>
          </a:p>
          <a:p>
            <a:r>
              <a:rPr lang="sq-AL" sz="1500" dirty="0"/>
              <a:t> </a:t>
            </a:r>
            <a:r>
              <a:rPr lang="sq-AL" sz="1500" dirty="0"/>
              <a:t>Zakonisht</a:t>
            </a:r>
            <a:r>
              <a:rPr lang="sq-AL" sz="1500" dirty="0"/>
              <a:t>, me këtë metodë vlerësimi  me rastin e përzgjedhjes së ofertës, </a:t>
            </a:r>
            <a:r>
              <a:rPr lang="sq-AL" sz="1500" dirty="0"/>
              <a:t>përveç çmimit</a:t>
            </a:r>
            <a:r>
              <a:rPr lang="sq-AL" sz="1500" dirty="0"/>
              <a:t>,  merren në konsideratë  edhe nën-kriteret tjera të rëndësishme si:  - Cilësia, afati i </a:t>
            </a:r>
            <a:r>
              <a:rPr lang="sq-AL" sz="1500" dirty="0" err="1"/>
              <a:t>liferimit</a:t>
            </a:r>
            <a:r>
              <a:rPr lang="sq-AL" sz="1500" dirty="0"/>
              <a:t>, shërbimet pas shitjes, garancitë teknike e financiare, trajnimi  etj. </a:t>
            </a:r>
            <a:endParaRPr lang="en-US" sz="1500" dirty="0"/>
          </a:p>
        </p:txBody>
      </p:sp>
    </p:spTree>
    <p:extLst>
      <p:ext uri="{BB962C8B-B14F-4D97-AF65-F5344CB8AC3E}">
        <p14:creationId xmlns:p14="http://schemas.microsoft.com/office/powerpoint/2010/main" val="1985465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6803"/>
            <a:ext cx="9144000" cy="4247317"/>
          </a:xfrm>
          <a:prstGeom prst="rect">
            <a:avLst/>
          </a:prstGeom>
        </p:spPr>
        <p:txBody>
          <a:bodyPr wrap="square">
            <a:spAutoFit/>
          </a:bodyPr>
          <a:lstStyle/>
          <a:p>
            <a:r>
              <a:rPr lang="sq-AL" dirty="0"/>
              <a:t>  Kjo i lejon autoritet</a:t>
            </a:r>
            <a:r>
              <a:rPr lang="en-US" dirty="0" err="1"/>
              <a:t>i</a:t>
            </a:r>
            <a:r>
              <a:rPr lang="sq-AL" dirty="0"/>
              <a:t>t kontraktuese</a:t>
            </a:r>
            <a:r>
              <a:rPr lang="en-US" dirty="0"/>
              <a:t>:</a:t>
            </a:r>
            <a:r>
              <a:rPr lang="sq-AL" dirty="0"/>
              <a:t> </a:t>
            </a:r>
            <a:endParaRPr lang="sq-AL" dirty="0"/>
          </a:p>
          <a:p>
            <a:endParaRPr lang="en-US" dirty="0"/>
          </a:p>
          <a:p>
            <a:pPr marL="342900" indent="-342900">
              <a:buFont typeface="Arial" pitchFamily="34" charset="0"/>
              <a:buChar char="•"/>
            </a:pPr>
            <a:r>
              <a:rPr lang="sq-AL" dirty="0"/>
              <a:t>për të marrë parasysh </a:t>
            </a:r>
            <a:r>
              <a:rPr lang="sq-AL" b="1" dirty="0"/>
              <a:t>konsideratat cilësore </a:t>
            </a:r>
            <a:r>
              <a:rPr lang="sq-AL" dirty="0"/>
              <a:t>për produktet, shërbimet ose punët që do të prokurohen</a:t>
            </a:r>
            <a:r>
              <a:rPr lang="en-US" dirty="0"/>
              <a:t>;</a:t>
            </a:r>
            <a:endParaRPr lang="en-US" dirty="0"/>
          </a:p>
          <a:p>
            <a:pPr marL="342900" indent="-342900">
              <a:buFont typeface="Arial" pitchFamily="34" charset="0"/>
              <a:buChar char="•"/>
            </a:pPr>
            <a:r>
              <a:rPr lang="sq-AL" dirty="0"/>
              <a:t>për të marrë  në konsideratë </a:t>
            </a:r>
            <a:r>
              <a:rPr lang="sq-AL" b="1" dirty="0"/>
              <a:t>risitë apo zgjidhjet e reja</a:t>
            </a:r>
            <a:r>
              <a:rPr lang="sq-AL" dirty="0"/>
              <a:t>, të cilat kanë tendencë të jenë më të shtrenjta se ato të "krijuara", por që kanë në afat me të gjatë karakteristika më të mira funksionale</a:t>
            </a:r>
            <a:r>
              <a:rPr lang="en-US" dirty="0"/>
              <a:t>;</a:t>
            </a:r>
            <a:endParaRPr lang="en-US" dirty="0"/>
          </a:p>
          <a:p>
            <a:pPr marL="342900" indent="-342900">
              <a:buFont typeface="Arial" pitchFamily="34" charset="0"/>
              <a:buChar char="•"/>
            </a:pPr>
            <a:r>
              <a:rPr lang="sq-AL" dirty="0"/>
              <a:t>Për kërkesat me </a:t>
            </a:r>
            <a:r>
              <a:rPr lang="sq-AL" b="1" dirty="0"/>
              <a:t>një jetë të gjatë operative</a:t>
            </a:r>
            <a:r>
              <a:rPr lang="sq-AL" dirty="0"/>
              <a:t>, i lejon autoritetit kontraktues që të merr parasysh </a:t>
            </a:r>
            <a:r>
              <a:rPr lang="sq-AL" b="1" dirty="0"/>
              <a:t>kostot e jetës së ciklit </a:t>
            </a:r>
            <a:r>
              <a:rPr lang="sq-AL" dirty="0"/>
              <a:t>(d.m.th kosto mbi ciklin e jetës)</a:t>
            </a:r>
            <a:r>
              <a:rPr lang="en-US" dirty="0"/>
              <a:t>;</a:t>
            </a:r>
            <a:endParaRPr lang="sq-AL" dirty="0"/>
          </a:p>
          <a:p>
            <a:pPr marL="342900" indent="-342900">
              <a:buFont typeface="Arial" pitchFamily="34" charset="0"/>
              <a:buChar char="•"/>
            </a:pPr>
            <a:r>
              <a:rPr lang="sq-AL" dirty="0"/>
              <a:t>Për të marrë në konsideratë mënyrën e zbatimit të kontratës, planin kohor, proceset e përdorura nga </a:t>
            </a:r>
            <a:r>
              <a:rPr lang="sq-AL" dirty="0" err="1"/>
              <a:t>kontraktori</a:t>
            </a:r>
            <a:r>
              <a:rPr lang="sq-AL" dirty="0"/>
              <a:t> për të kontrolluar zbatimin dhe aftësinë e tij për të garantuar dorëzimit  e suksesshëm të kontratës</a:t>
            </a:r>
            <a:r>
              <a:rPr lang="en-US" dirty="0"/>
              <a:t>;</a:t>
            </a:r>
            <a:endParaRPr lang="en-US" dirty="0"/>
          </a:p>
          <a:p>
            <a:pPr marL="342900" indent="-342900">
              <a:buFont typeface="Arial" pitchFamily="34" charset="0"/>
              <a:buChar char="•"/>
            </a:pPr>
            <a:r>
              <a:rPr lang="sq-AL" dirty="0"/>
              <a:t>Për të marrë parasysh ndikimin më të gjerë gjatë zbatimit të kontratës dhe aftësinë e </a:t>
            </a:r>
            <a:r>
              <a:rPr lang="sq-AL" dirty="0" err="1"/>
              <a:t>kontraktorit</a:t>
            </a:r>
            <a:r>
              <a:rPr lang="sq-AL" dirty="0"/>
              <a:t> për të zbutur ndikimin negativ gjatë asaj periudhe.</a:t>
            </a:r>
            <a:endParaRPr lang="en-US" dirty="0"/>
          </a:p>
          <a:p>
            <a:pPr marL="342900" indent="-342900">
              <a:buFont typeface="Arial" pitchFamily="34" charset="0"/>
              <a:buChar char="•"/>
            </a:pPr>
            <a:endParaRPr lang="en-US" dirty="0">
              <a:solidFill>
                <a:srgbClr val="FF0000"/>
              </a:solidFill>
            </a:endParaRPr>
          </a:p>
        </p:txBody>
      </p:sp>
      <p:sp>
        <p:nvSpPr>
          <p:cNvPr id="3" name="Rectangle 2"/>
          <p:cNvSpPr/>
          <p:nvPr/>
        </p:nvSpPr>
        <p:spPr>
          <a:xfrm>
            <a:off x="463732" y="933902"/>
            <a:ext cx="85822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solidFill>
                  <a:srgbClr val="0070C0"/>
                </a:solidFill>
              </a:rPr>
              <a:t>Avantazhet e tenderit ekonomikisht m</a:t>
            </a:r>
            <a:r>
              <a:rPr lang="en-US" sz="2400" b="1" dirty="0">
                <a:solidFill>
                  <a:srgbClr val="0070C0"/>
                </a:solidFill>
              </a:rPr>
              <a:t>ë</a:t>
            </a:r>
            <a:r>
              <a:rPr lang="sq-AL" sz="2400" b="1" dirty="0">
                <a:solidFill>
                  <a:srgbClr val="0070C0"/>
                </a:solidFill>
              </a:rPr>
              <a:t> t</a:t>
            </a:r>
            <a:r>
              <a:rPr lang="en-US" sz="2400" b="1" dirty="0">
                <a:solidFill>
                  <a:srgbClr val="0070C0"/>
                </a:solidFill>
              </a:rPr>
              <a:t>ë</a:t>
            </a:r>
            <a:r>
              <a:rPr lang="sq-AL" sz="2400" b="1" dirty="0">
                <a:solidFill>
                  <a:srgbClr val="0070C0"/>
                </a:solidFill>
              </a:rPr>
              <a:t> favorshëm </a:t>
            </a:r>
            <a:endParaRPr lang="el-GR" sz="2400" b="1" dirty="0">
              <a:solidFill>
                <a:srgbClr val="0070C0"/>
              </a:solidFill>
            </a:endParaRPr>
          </a:p>
        </p:txBody>
      </p:sp>
    </p:spTree>
    <p:extLst>
      <p:ext uri="{BB962C8B-B14F-4D97-AF65-F5344CB8AC3E}">
        <p14:creationId xmlns:p14="http://schemas.microsoft.com/office/powerpoint/2010/main" val="28740099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8850" y="1257301"/>
            <a:ext cx="58494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Avantazhet dhe dis</a:t>
            </a:r>
            <a:r>
              <a:rPr lang="en-US" sz="2400" b="1" dirty="0">
                <a:solidFill>
                  <a:srgbClr val="0070C0"/>
                </a:solidFill>
              </a:rPr>
              <a:t>-</a:t>
            </a:r>
            <a:r>
              <a:rPr lang="sq-AL" sz="2400" b="1" dirty="0">
                <a:solidFill>
                  <a:srgbClr val="0070C0"/>
                </a:solidFill>
              </a:rPr>
              <a:t>avantazhet e TEMF</a:t>
            </a:r>
          </a:p>
        </p:txBody>
      </p:sp>
      <p:graphicFrame>
        <p:nvGraphicFramePr>
          <p:cNvPr id="3" name="Table 2"/>
          <p:cNvGraphicFramePr>
            <a:graphicFrameLocks noGrp="1"/>
          </p:cNvGraphicFramePr>
          <p:nvPr>
            <p:extLst/>
          </p:nvPr>
        </p:nvGraphicFramePr>
        <p:xfrm>
          <a:off x="-1" y="1808820"/>
          <a:ext cx="8934996" cy="2522220"/>
        </p:xfrm>
        <a:graphic>
          <a:graphicData uri="http://schemas.openxmlformats.org/drawingml/2006/table">
            <a:tbl>
              <a:tblPr firstRow="1" firstCol="1" bandRow="1">
                <a:tableStyleId>{5C22544A-7EE6-4342-B048-85BDC9FD1C3A}</a:tableStyleId>
              </a:tblPr>
              <a:tblGrid>
                <a:gridCol w="2586270">
                  <a:extLst>
                    <a:ext uri="{9D8B030D-6E8A-4147-A177-3AD203B41FA5}">
                      <a16:colId xmlns:a16="http://schemas.microsoft.com/office/drawing/2014/main" xmlns="" val="20000"/>
                    </a:ext>
                  </a:extLst>
                </a:gridCol>
                <a:gridCol w="3369707">
                  <a:extLst>
                    <a:ext uri="{9D8B030D-6E8A-4147-A177-3AD203B41FA5}">
                      <a16:colId xmlns:a16="http://schemas.microsoft.com/office/drawing/2014/main" xmlns="" val="20001"/>
                    </a:ext>
                  </a:extLst>
                </a:gridCol>
                <a:gridCol w="2979019">
                  <a:extLst>
                    <a:ext uri="{9D8B030D-6E8A-4147-A177-3AD203B41FA5}">
                      <a16:colId xmlns:a16="http://schemas.microsoft.com/office/drawing/2014/main" xmlns="" val="20002"/>
                    </a:ext>
                  </a:extLst>
                </a:gridCol>
              </a:tblGrid>
              <a:tr h="251460">
                <a:tc>
                  <a:txBody>
                    <a:bodyPr/>
                    <a:lstStyle/>
                    <a:p>
                      <a:pPr>
                        <a:spcBef>
                          <a:spcPts val="600"/>
                        </a:spcBef>
                        <a:spcAft>
                          <a:spcPts val="0"/>
                        </a:spcAft>
                      </a:pPr>
                      <a:r>
                        <a:rPr lang="sq-AL" sz="12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Modeli</a:t>
                      </a: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sq-AL" sz="1200" noProof="0" dirty="0">
                          <a:effectLst/>
                          <a:latin typeface="Verdana" panose="020B0604030504040204" pitchFamily="34" charset="0"/>
                          <a:ea typeface="Verdana" panose="020B0604030504040204" pitchFamily="34" charset="0"/>
                          <a:cs typeface="Verdana" panose="020B0604030504040204" pitchFamily="34" charset="0"/>
                        </a:rPr>
                        <a:t>Avantazhet</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sq-AL" sz="1200" noProof="0" dirty="0">
                          <a:effectLst/>
                          <a:latin typeface="Verdana" panose="020B0604030504040204" pitchFamily="34" charset="0"/>
                          <a:ea typeface="Verdana" panose="020B0604030504040204" pitchFamily="34" charset="0"/>
                          <a:cs typeface="Verdana" panose="020B0604030504040204" pitchFamily="34" charset="0"/>
                        </a:rPr>
                        <a:t>Dis-avantazhet</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857250">
                <a:tc>
                  <a:txBody>
                    <a:bodyPr/>
                    <a:lstStyle/>
                    <a:p>
                      <a:pPr>
                        <a:spcBef>
                          <a:spcPts val="600"/>
                        </a:spcBef>
                        <a:spcAft>
                          <a:spcPts val="0"/>
                        </a:spcAft>
                      </a:pPr>
                      <a:r>
                        <a:rPr lang="sq-AL" sz="12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Çmimi</a:t>
                      </a:r>
                      <a:r>
                        <a:rPr lang="sq-AL"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a:t>
                      </a:r>
                      <a:r>
                        <a:rPr lang="en-US"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lang="sq-AL"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lang="en-US"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a:t>
                      </a:r>
                      <a:r>
                        <a:rPr lang="sq-AL"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ul</a:t>
                      </a:r>
                      <a:r>
                        <a:rPr lang="en-US"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lang="sq-AL" sz="1200" baseline="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a:t>
                      </a:r>
                      <a:endParaRPr lang="sq-AL" sz="12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Thjeshtësia dhe lehtësia e procedurës</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Rritja e numrit të ofertave</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Çmimi përfundimtar është më i ulëti</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Neglizhimi i rëndësisë së cilësisë</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Mundësia e korrupsionit nga ana e operatorëve ekonomik (çmimet e r</a:t>
                      </a:r>
                      <a:r>
                        <a:rPr lang="en-US" sz="1200" noProof="0" dirty="0">
                          <a:effectLst/>
                          <a:latin typeface="Verdana" panose="020B0604030504040204" pitchFamily="34" charset="0"/>
                          <a:ea typeface="Verdana" panose="020B0604030504040204" pitchFamily="34" charset="0"/>
                          <a:cs typeface="Verdana" panose="020B0604030504040204" pitchFamily="34" charset="0"/>
                        </a:rPr>
                        <a:t>ë</a:t>
                      </a:r>
                      <a:r>
                        <a:rPr lang="sq-AL" sz="1200" noProof="0" dirty="0">
                          <a:effectLst/>
                          <a:latin typeface="Verdana" panose="020B0604030504040204" pitchFamily="34" charset="0"/>
                          <a:ea typeface="Verdana" panose="020B0604030504040204" pitchFamily="34" charset="0"/>
                          <a:cs typeface="Verdana" panose="020B0604030504040204" pitchFamily="34" charset="0"/>
                        </a:rPr>
                        <a:t>na dakord paraprakisht)</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33731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200" dirty="0">
                          <a:effectLst/>
                          <a:latin typeface="Verdana" panose="020B0604030504040204" pitchFamily="34" charset="0"/>
                          <a:ea typeface="Verdana" panose="020B0604030504040204" pitchFamily="34" charset="0"/>
                          <a:cs typeface="Verdana" panose="020B0604030504040204" pitchFamily="34" charset="0"/>
                        </a:rPr>
                        <a:t>Tenderi ekonomikisht</a:t>
                      </a:r>
                      <a:endParaRPr lang="el-GR" sz="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0"/>
                        </a:spcAft>
                      </a:pPr>
                      <a:r>
                        <a:rPr lang="sq-AL" sz="1200" noProof="0" dirty="0">
                          <a:effectLst/>
                          <a:latin typeface="Verdana" panose="020B0604030504040204" pitchFamily="34" charset="0"/>
                          <a:ea typeface="Verdana" panose="020B0604030504040204" pitchFamily="34" charset="0"/>
                          <a:cs typeface="Verdana" panose="020B0604030504040204" pitchFamily="34" charset="0"/>
                        </a:rPr>
                        <a:t>më i favorshëm</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Një qasje gjithëpërfshirëse</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Një numër i madh kriteresh</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Përqendr</a:t>
                      </a:r>
                      <a:r>
                        <a:rPr lang="en-US" sz="1200" baseline="0" noProof="0" dirty="0">
                          <a:effectLst/>
                          <a:latin typeface="Verdana" panose="020B0604030504040204" pitchFamily="34" charset="0"/>
                          <a:ea typeface="Verdana" panose="020B0604030504040204" pitchFamily="34" charset="0"/>
                          <a:cs typeface="Verdana" panose="020B0604030504040204" pitchFamily="34" charset="0"/>
                        </a:rPr>
                        <a:t>imi </a:t>
                      </a:r>
                      <a:r>
                        <a:rPr lang="sq-AL" sz="1200" noProof="0" dirty="0">
                          <a:effectLst/>
                          <a:latin typeface="Verdana" panose="020B0604030504040204" pitchFamily="34" charset="0"/>
                          <a:ea typeface="Verdana" panose="020B0604030504040204" pitchFamily="34" charset="0"/>
                          <a:cs typeface="Verdana" panose="020B0604030504040204" pitchFamily="34" charset="0"/>
                        </a:rPr>
                        <a:t>në cilësinë</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Procedurat komplekse</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Më pak oferta</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Çmimi përfundimtar mund të jetë më i lartë</a:t>
                      </a:r>
                    </a:p>
                    <a:p>
                      <a:pPr marL="285750" indent="-198438">
                        <a:spcBef>
                          <a:spcPts val="600"/>
                        </a:spcBef>
                        <a:spcAft>
                          <a:spcPts val="0"/>
                        </a:spcAft>
                        <a:buFontTx/>
                        <a:buChar char="-"/>
                      </a:pPr>
                      <a:r>
                        <a:rPr lang="sq-AL" sz="1200" noProof="0" dirty="0">
                          <a:effectLst/>
                          <a:latin typeface="Verdana" panose="020B0604030504040204" pitchFamily="34" charset="0"/>
                          <a:ea typeface="Verdana" panose="020B0604030504040204" pitchFamily="34" charset="0"/>
                          <a:cs typeface="Verdana" panose="020B0604030504040204" pitchFamily="34" charset="0"/>
                        </a:rPr>
                        <a:t>Mundësia e korrupsionit në të dy anët (AK dhe OE) </a:t>
                      </a:r>
                      <a:endParaRPr lang="sq-AL" sz="1200"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42939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371600"/>
            <a:ext cx="9144000" cy="4154984"/>
          </a:xfrm>
          <a:prstGeom prst="rect">
            <a:avLst/>
          </a:prstGeom>
        </p:spPr>
        <p:txBody>
          <a:bodyPr wrap="square">
            <a:spAutoFit/>
          </a:bodyPr>
          <a:lstStyle/>
          <a:p>
            <a:pPr marL="342900" indent="-342900" algn="just">
              <a:buFont typeface="Wingdings" panose="05000000000000000000" pitchFamily="2" charset="2"/>
              <a:buChar char="§"/>
            </a:pPr>
            <a:r>
              <a:rPr lang="sq-AL" sz="2400" dirty="0"/>
              <a:t>  </a:t>
            </a:r>
            <a:r>
              <a:rPr lang="sq-AL" sz="2400" dirty="0">
                <a:latin typeface="Cambria" panose="02040503050406030204" pitchFamily="18" charset="0"/>
                <a:ea typeface="Cambria" panose="02040503050406030204" pitchFamily="18" charset="0"/>
              </a:rPr>
              <a:t>Është një procedurë specifike dhe mund të aplikohet vetëm në raste të kufizuara të përcaktuara me ligj. </a:t>
            </a: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   Autoritetet Kontraktuese negociojnë kushtet e kontratës me </a:t>
            </a:r>
            <a:r>
              <a:rPr lang="sq-AL" sz="2400" dirty="0" smtClean="0">
                <a:latin typeface="Cambria" panose="02040503050406030204" pitchFamily="18" charset="0"/>
                <a:ea typeface="Cambria" panose="02040503050406030204" pitchFamily="18" charset="0"/>
              </a:rPr>
              <a:t>tenderuesit-OE.</a:t>
            </a: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Ftojnë kandidatët me qëllim të dhënies së kontratës për punë,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 furnizime ose për shërbime</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Diskutojnë </a:t>
            </a:r>
            <a:r>
              <a:rPr lang="sq-AL" sz="2400" dirty="0">
                <a:latin typeface="Cambria" panose="02040503050406030204" pitchFamily="18" charset="0"/>
                <a:ea typeface="Cambria" panose="02040503050406030204" pitchFamily="18" charset="0"/>
              </a:rPr>
              <a:t>dhe </a:t>
            </a:r>
            <a:r>
              <a:rPr lang="sq-AL" sz="2400" dirty="0" smtClean="0">
                <a:latin typeface="Cambria" panose="02040503050406030204" pitchFamily="18" charset="0"/>
                <a:ea typeface="Cambria" panose="02040503050406030204" pitchFamily="18" charset="0"/>
              </a:rPr>
              <a:t>negociojnë </a:t>
            </a:r>
            <a:r>
              <a:rPr lang="sq-AL" sz="2400" dirty="0">
                <a:latin typeface="Cambria" panose="02040503050406030204" pitchFamily="18" charset="0"/>
                <a:ea typeface="Cambria" panose="02040503050406030204" pitchFamily="18" charset="0"/>
              </a:rPr>
              <a:t>me kandidatët të cilët i janë përgjigjur ftesës, kushtet e kontratës të përcaktuara në ftesën përkatëse.</a:t>
            </a: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06287" y="304800"/>
            <a:ext cx="7772400" cy="523220"/>
          </a:xfrm>
          <a:prstGeom prst="rect">
            <a:avLst/>
          </a:prstGeom>
        </p:spPr>
        <p:txBody>
          <a:bodyPr wrap="square">
            <a:spAutoFit/>
          </a:bodyPr>
          <a:lstStyle/>
          <a:p>
            <a:pPr marL="0" indent="0" algn="ctr">
              <a:buNone/>
            </a:pPr>
            <a:r>
              <a:rPr lang="sq-AL" sz="2800" b="1" dirty="0" smtClean="0">
                <a:solidFill>
                  <a:schemeClr val="accent2">
                    <a:lumMod val="50000"/>
                  </a:schemeClr>
                </a:solidFill>
                <a:latin typeface="Cambria" panose="02040503050406030204" pitchFamily="18" charset="0"/>
                <a:ea typeface="Cambria" panose="02040503050406030204" pitchFamily="18" charset="0"/>
              </a:rPr>
              <a:t>Karakteristikat </a:t>
            </a:r>
            <a:r>
              <a:rPr lang="sq-AL" sz="2800" b="1" dirty="0">
                <a:solidFill>
                  <a:schemeClr val="accent2">
                    <a:lumMod val="50000"/>
                  </a:schemeClr>
                </a:solidFill>
                <a:latin typeface="Cambria" panose="02040503050406030204" pitchFamily="18" charset="0"/>
                <a:ea typeface="Cambria" panose="02040503050406030204" pitchFamily="18" charset="0"/>
              </a:rPr>
              <a:t>dhe opsionet</a:t>
            </a:r>
            <a:endParaRPr lang="sq-AL" sz="2800" b="1" i="1" dirty="0">
              <a:solidFill>
                <a:schemeClr val="accent2">
                  <a:lumMod val="50000"/>
                </a:schemeClr>
              </a:solidFill>
              <a:latin typeface="Cambria" panose="02040503050406030204" pitchFamily="18" charset="0"/>
              <a:ea typeface="Cambria" panose="02040503050406030204" pitchFamily="18" charset="0"/>
            </a:endParaRPr>
          </a:p>
        </p:txBody>
      </p:sp>
      <p:sp>
        <p:nvSpPr>
          <p:cNvPr id="5" name="Slide Number Placeholder 4">
            <a:extLst>
              <a:ext uri="{FF2B5EF4-FFF2-40B4-BE49-F238E27FC236}">
                <a16:creationId xmlns="" xmlns:a16="http://schemas.microsoft.com/office/drawing/2014/main" id="{ADA1C746-71CA-4C27-ADC3-318FF9C67C19}"/>
              </a:ext>
            </a:extLst>
          </p:cNvPr>
          <p:cNvSpPr>
            <a:spLocks noGrp="1"/>
          </p:cNvSpPr>
          <p:nvPr>
            <p:ph type="sldNum" sz="quarter" idx="10"/>
          </p:nvPr>
        </p:nvSpPr>
        <p:spPr/>
        <p:txBody>
          <a:bodyPr/>
          <a:lstStyle/>
          <a:p>
            <a:pPr>
              <a:defRPr/>
            </a:pPr>
            <a:fld id="{D58AAF7F-1AF5-46B5-BDE5-79B0A3A8A385}" type="slidenum">
              <a:rPr lang="el-GR" altLang="en-US" smtClean="0"/>
              <a:pPr>
                <a:defRPr/>
              </a:pPr>
              <a:t>4</a:t>
            </a:fld>
            <a:endParaRPr lang="el-GR"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1"/>
            <a:ext cx="72218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solidFill>
                  <a:srgbClr val="0070C0"/>
                </a:solidFill>
                <a:latin typeface="+mn-lt"/>
                <a:ea typeface="+mn-ea"/>
                <a:cs typeface="+mn-cs"/>
              </a:rPr>
              <a:t>Tenderi ekonomikisht më i favorshëm</a:t>
            </a:r>
          </a:p>
        </p:txBody>
      </p:sp>
      <p:sp>
        <p:nvSpPr>
          <p:cNvPr id="3" name="Rectangle 2"/>
          <p:cNvSpPr/>
          <p:nvPr/>
        </p:nvSpPr>
        <p:spPr>
          <a:xfrm>
            <a:off x="0" y="762000"/>
            <a:ext cx="9144000" cy="5804153"/>
          </a:xfrm>
          <a:prstGeom prst="rect">
            <a:avLst/>
          </a:prstGeom>
        </p:spPr>
        <p:txBody>
          <a:bodyPr wrap="square">
            <a:spAutoFit/>
          </a:bodyPr>
          <a:lstStyle/>
          <a:p>
            <a:pPr algn="just">
              <a:spcBef>
                <a:spcPts val="450"/>
              </a:spcBef>
            </a:pPr>
            <a:r>
              <a:rPr lang="sq-AL" dirty="0" smtClean="0">
                <a:ea typeface="Verdana" panose="020B0604030504040204" pitchFamily="34" charset="0"/>
                <a:cs typeface="Verdana" panose="020B0604030504040204" pitchFamily="34" charset="0"/>
              </a:rPr>
              <a:t>Disa </a:t>
            </a:r>
            <a:r>
              <a:rPr lang="sq-AL" dirty="0">
                <a:ea typeface="Verdana" panose="020B0604030504040204" pitchFamily="34" charset="0"/>
                <a:cs typeface="Verdana" panose="020B0604030504040204" pitchFamily="34" charset="0"/>
              </a:rPr>
              <a:t>raste ku mund të konsiderohen të përshtatshme për përdorimin e </a:t>
            </a:r>
            <a:r>
              <a:rPr lang="sq-AL" b="1" dirty="0">
                <a:ea typeface="Verdana" panose="020B0604030504040204" pitchFamily="34" charset="0"/>
                <a:cs typeface="Verdana" panose="020B0604030504040204" pitchFamily="34" charset="0"/>
              </a:rPr>
              <a:t>TEMF</a:t>
            </a:r>
            <a:r>
              <a:rPr lang="sq-AL" dirty="0">
                <a:ea typeface="Verdana" panose="020B0604030504040204" pitchFamily="34" charset="0"/>
                <a:cs typeface="Verdana" panose="020B0604030504040204" pitchFamily="34" charset="0"/>
              </a:rPr>
              <a:t> janë si më poshtë.</a:t>
            </a:r>
          </a:p>
          <a:p>
            <a:pPr marL="257175" indent="-257175" algn="just">
              <a:spcBef>
                <a:spcPts val="450"/>
              </a:spcBef>
              <a:buClr>
                <a:schemeClr val="bg2"/>
              </a:buClr>
              <a:buSzPct val="75000"/>
              <a:buFont typeface="Wingdings" pitchFamily="2" charset="2"/>
              <a:buChar char="n"/>
            </a:pPr>
            <a:r>
              <a:rPr lang="sq-AL" b="1" dirty="0">
                <a:ea typeface="Verdana" panose="020B0604030504040204" pitchFamily="34" charset="0"/>
                <a:cs typeface="Verdana" panose="020B0604030504040204" pitchFamily="34" charset="0"/>
              </a:rPr>
              <a:t>Prokurimi i furnizimeve </a:t>
            </a:r>
            <a:r>
              <a:rPr lang="sq-AL" dirty="0">
                <a:ea typeface="Verdana" panose="020B0604030504040204" pitchFamily="34" charset="0"/>
                <a:cs typeface="Verdana" panose="020B0604030504040204" pitchFamily="34" charset="0"/>
              </a:rPr>
              <a:t>- për kontratat e furnizimeve publike që përfshijnë instalime të rëndësishme dhe të specializuara të produktit dhe / ose mirëmbajtje , është e zakonshme që dhënia të bëhet në bazë të kriterit të TEMF. Për këtë lloj kontrate, në fakt, cilësia është normalisht e një rëndësie të veçantë.</a:t>
            </a:r>
          </a:p>
          <a:p>
            <a:pPr marL="257175" indent="-257175" algn="just">
              <a:spcBef>
                <a:spcPts val="450"/>
              </a:spcBef>
              <a:buClr>
                <a:schemeClr val="bg2"/>
              </a:buClr>
              <a:buSzPct val="75000"/>
              <a:buFont typeface="Wingdings" pitchFamily="2" charset="2"/>
              <a:buChar char="n"/>
            </a:pPr>
            <a:r>
              <a:rPr lang="sq-AL" b="1" dirty="0">
                <a:ea typeface="Verdana" panose="020B0604030504040204" pitchFamily="34" charset="0"/>
                <a:cs typeface="Verdana" panose="020B0604030504040204" pitchFamily="34" charset="0"/>
              </a:rPr>
              <a:t>Prokurimi i punëve </a:t>
            </a:r>
            <a:r>
              <a:rPr lang="sq-AL" dirty="0">
                <a:ea typeface="Verdana" panose="020B0604030504040204" pitchFamily="34" charset="0"/>
                <a:cs typeface="Verdana" panose="020B0604030504040204" pitchFamily="34" charset="0"/>
              </a:rPr>
              <a:t>- për punët e dizajnuara nga tenderuesi, përdoret shpesh kriteri i TEMF -it.</a:t>
            </a:r>
          </a:p>
          <a:p>
            <a:pPr marL="257175" indent="-257175" algn="just">
              <a:spcBef>
                <a:spcPts val="450"/>
              </a:spcBef>
              <a:buClr>
                <a:schemeClr val="bg2"/>
              </a:buClr>
              <a:buSzPct val="75000"/>
              <a:buFont typeface="Wingdings" pitchFamily="2" charset="2"/>
              <a:buChar char="n"/>
            </a:pPr>
            <a:r>
              <a:rPr lang="sq-AL" b="1" dirty="0">
                <a:ea typeface="Verdana" panose="020B0604030504040204" pitchFamily="34" charset="0"/>
                <a:cs typeface="Verdana" panose="020B0604030504040204" pitchFamily="34" charset="0"/>
              </a:rPr>
              <a:t>Prokurimi i shërbimeve </a:t>
            </a:r>
            <a:r>
              <a:rPr lang="sq-AL" dirty="0">
                <a:ea typeface="Verdana" panose="020B0604030504040204" pitchFamily="34" charset="0"/>
                <a:cs typeface="Verdana" panose="020B0604030504040204" pitchFamily="34" charset="0"/>
              </a:rPr>
              <a:t>- për prokurimin e shërbimeve konsulentësh dhe përgjithësisht të shërbimeve intelektuale, cilësia është normalisht shumë e rëndësishme. </a:t>
            </a:r>
            <a:endParaRPr lang="sq-AL" dirty="0" smtClean="0">
              <a:ea typeface="Verdana" panose="020B0604030504040204" pitchFamily="34" charset="0"/>
              <a:cs typeface="Verdana" panose="020B0604030504040204" pitchFamily="34" charset="0"/>
            </a:endParaRPr>
          </a:p>
          <a:p>
            <a:pPr>
              <a:spcBef>
                <a:spcPts val="450"/>
              </a:spcBef>
            </a:pPr>
            <a:r>
              <a:rPr lang="sq-AL" altLang="el-GR" kern="0" dirty="0" smtClean="0">
                <a:ea typeface="Verdana" panose="020B0604030504040204" pitchFamily="34" charset="0"/>
                <a:cs typeface="Verdana" panose="020B0604030504040204" pitchFamily="34" charset="0"/>
              </a:rPr>
              <a:t>      </a:t>
            </a:r>
            <a:r>
              <a:rPr lang="sq-AL" altLang="el-GR" kern="0" dirty="0" smtClean="0">
                <a:ea typeface="Verdana" panose="020B0604030504040204" pitchFamily="34" charset="0"/>
                <a:cs typeface="Verdana" panose="020B0604030504040204" pitchFamily="34" charset="0"/>
              </a:rPr>
              <a:t>Kur </a:t>
            </a:r>
            <a:r>
              <a:rPr lang="sq-AL" altLang="el-GR" kern="0" dirty="0">
                <a:ea typeface="Verdana" panose="020B0604030504040204" pitchFamily="34" charset="0"/>
                <a:cs typeface="Verdana" panose="020B0604030504040204" pitchFamily="34" charset="0"/>
              </a:rPr>
              <a:t>dhënia bëhet duke përdorur </a:t>
            </a:r>
            <a:r>
              <a:rPr lang="sq-AL" altLang="el-GR" kern="0" dirty="0" smtClean="0">
                <a:ea typeface="Verdana" panose="020B0604030504040204" pitchFamily="34" charset="0"/>
                <a:cs typeface="Verdana" panose="020B0604030504040204" pitchFamily="34" charset="0"/>
              </a:rPr>
              <a:t>tenderin </a:t>
            </a:r>
            <a:r>
              <a:rPr lang="sq-AL" altLang="el-GR" u="sng" kern="0" dirty="0" smtClean="0">
                <a:ea typeface="Verdana" panose="020B0604030504040204" pitchFamily="34" charset="0"/>
                <a:cs typeface="Verdana" panose="020B0604030504040204" pitchFamily="34" charset="0"/>
              </a:rPr>
              <a:t>më </a:t>
            </a:r>
            <a:r>
              <a:rPr lang="sq-AL" altLang="el-GR" u="sng" kern="0" dirty="0">
                <a:ea typeface="Verdana" panose="020B0604030504040204" pitchFamily="34" charset="0"/>
                <a:cs typeface="Verdana" panose="020B0604030504040204" pitchFamily="34" charset="0"/>
              </a:rPr>
              <a:t>të favorshëm të vlerësimit të ofertave, </a:t>
            </a:r>
            <a:r>
              <a:rPr lang="sq-AL" altLang="el-GR" kern="0" dirty="0">
                <a:ea typeface="Verdana" panose="020B0604030504040204" pitchFamily="34" charset="0"/>
                <a:cs typeface="Verdana" panose="020B0604030504040204" pitchFamily="34" charset="0"/>
              </a:rPr>
              <a:t>autoriteti kontraktues duhet të përdorë </a:t>
            </a:r>
            <a:endParaRPr lang="sq-AL" altLang="el-GR" kern="0" dirty="0" smtClean="0">
              <a:ea typeface="Verdana" panose="020B0604030504040204" pitchFamily="34" charset="0"/>
              <a:cs typeface="Verdana" panose="020B0604030504040204" pitchFamily="34" charset="0"/>
            </a:endParaRPr>
          </a:p>
          <a:p>
            <a:pPr>
              <a:spcBef>
                <a:spcPts val="450"/>
              </a:spcBef>
            </a:pPr>
            <a:r>
              <a:rPr lang="sq-AL" altLang="el-GR" kern="0" dirty="0">
                <a:ea typeface="Verdana" panose="020B0604030504040204" pitchFamily="34" charset="0"/>
                <a:cs typeface="Verdana" panose="020B0604030504040204" pitchFamily="34" charset="0"/>
              </a:rPr>
              <a:t> </a:t>
            </a:r>
            <a:r>
              <a:rPr lang="sq-AL" altLang="el-GR" kern="0" dirty="0" smtClean="0">
                <a:ea typeface="Verdana" panose="020B0604030504040204" pitchFamily="34" charset="0"/>
                <a:cs typeface="Verdana" panose="020B0604030504040204" pitchFamily="34" charset="0"/>
              </a:rPr>
              <a:t>     kritere </a:t>
            </a:r>
            <a:r>
              <a:rPr lang="sq-AL" altLang="el-GR" kern="0" dirty="0">
                <a:ea typeface="Verdana" panose="020B0604030504040204" pitchFamily="34" charset="0"/>
                <a:cs typeface="Verdana" panose="020B0604030504040204" pitchFamily="34" charset="0"/>
              </a:rPr>
              <a:t>të ndryshme që lidhen me objektin e kontratës publike në fjalë, për </a:t>
            </a:r>
            <a:r>
              <a:rPr lang="sq-AL" altLang="el-GR" kern="0" dirty="0" err="1" smtClean="0">
                <a:ea typeface="Verdana" panose="020B0604030504040204" pitchFamily="34" charset="0"/>
                <a:cs typeface="Verdana" panose="020B0604030504040204" pitchFamily="34" charset="0"/>
              </a:rPr>
              <a:t>shembull:cilësia</a:t>
            </a:r>
            <a:r>
              <a:rPr lang="sq-AL" altLang="el-GR" kern="0" dirty="0" smtClean="0">
                <a:ea typeface="Verdana" panose="020B0604030504040204" pitchFamily="34" charset="0"/>
                <a:cs typeface="Verdana" panose="020B0604030504040204" pitchFamily="34" charset="0"/>
              </a:rPr>
              <a:t> ,</a:t>
            </a:r>
            <a:r>
              <a:rPr lang="sq-AL" altLang="el-GR" kern="0" dirty="0" err="1" smtClean="0">
                <a:ea typeface="Verdana" panose="020B0604030504040204" pitchFamily="34" charset="0"/>
                <a:cs typeface="Verdana" panose="020B0604030504040204" pitchFamily="34" charset="0"/>
              </a:rPr>
              <a:t>çmimi,merita</a:t>
            </a:r>
            <a:r>
              <a:rPr lang="sq-AL" altLang="el-GR" kern="0" dirty="0" smtClean="0">
                <a:ea typeface="Verdana" panose="020B0604030504040204" pitchFamily="34" charset="0"/>
                <a:cs typeface="Verdana" panose="020B0604030504040204" pitchFamily="34" charset="0"/>
              </a:rPr>
              <a:t> </a:t>
            </a:r>
            <a:r>
              <a:rPr lang="sq-AL" altLang="el-GR" kern="0" dirty="0">
                <a:ea typeface="Verdana" panose="020B0604030504040204" pitchFamily="34" charset="0"/>
                <a:cs typeface="Verdana" panose="020B0604030504040204" pitchFamily="34" charset="0"/>
              </a:rPr>
              <a:t>teknike</a:t>
            </a:r>
            <a:r>
              <a:rPr lang="sq-AL" altLang="el-GR" kern="0" dirty="0" smtClean="0">
                <a:ea typeface="Verdana" panose="020B0604030504040204" pitchFamily="34" charset="0"/>
                <a:cs typeface="Verdana" panose="020B0604030504040204" pitchFamily="34" charset="0"/>
              </a:rPr>
              <a:t>,  </a:t>
            </a:r>
          </a:p>
          <a:p>
            <a:pPr>
              <a:spcBef>
                <a:spcPts val="450"/>
              </a:spcBef>
            </a:pPr>
            <a:r>
              <a:rPr lang="sq-AL" altLang="el-GR" kern="0" dirty="0">
                <a:ea typeface="Verdana" panose="020B0604030504040204" pitchFamily="34" charset="0"/>
                <a:cs typeface="Verdana" panose="020B0604030504040204" pitchFamily="34" charset="0"/>
              </a:rPr>
              <a:t> </a:t>
            </a:r>
            <a:r>
              <a:rPr lang="sq-AL" altLang="el-GR" kern="0" dirty="0" smtClean="0">
                <a:ea typeface="Verdana" panose="020B0604030504040204" pitchFamily="34" charset="0"/>
                <a:cs typeface="Verdana" panose="020B0604030504040204" pitchFamily="34" charset="0"/>
              </a:rPr>
              <a:t>     </a:t>
            </a:r>
            <a:r>
              <a:rPr lang="en-US" altLang="el-GR" kern="0" dirty="0" smtClean="0">
                <a:ea typeface="Verdana" panose="020B0604030504040204" pitchFamily="34" charset="0"/>
                <a:cs typeface="Verdana" panose="020B0604030504040204" pitchFamily="34" charset="0"/>
              </a:rPr>
              <a:t>k</a:t>
            </a:r>
            <a:r>
              <a:rPr lang="sq-AL" altLang="el-GR" kern="0" dirty="0" err="1">
                <a:ea typeface="Verdana" panose="020B0604030504040204" pitchFamily="34" charset="0"/>
                <a:cs typeface="Verdana" panose="020B0604030504040204" pitchFamily="34" charset="0"/>
              </a:rPr>
              <a:t>arakteristikat</a:t>
            </a:r>
            <a:r>
              <a:rPr lang="sq-AL" altLang="el-GR" kern="0" dirty="0">
                <a:ea typeface="Verdana" panose="020B0604030504040204" pitchFamily="34" charset="0"/>
                <a:cs typeface="Verdana" panose="020B0604030504040204" pitchFamily="34" charset="0"/>
              </a:rPr>
              <a:t> estetike dhe </a:t>
            </a:r>
            <a:r>
              <a:rPr lang="sq-AL" altLang="el-GR" kern="0" dirty="0" smtClean="0">
                <a:ea typeface="Verdana" panose="020B0604030504040204" pitchFamily="34" charset="0"/>
                <a:cs typeface="Verdana" panose="020B0604030504040204" pitchFamily="34" charset="0"/>
              </a:rPr>
              <a:t>funksionale, </a:t>
            </a:r>
            <a:r>
              <a:rPr lang="en-US" altLang="el-GR" kern="0" dirty="0" smtClean="0">
                <a:ea typeface="Verdana" panose="020B0604030504040204" pitchFamily="34" charset="0"/>
                <a:cs typeface="Verdana" panose="020B0604030504040204" pitchFamily="34" charset="0"/>
              </a:rPr>
              <a:t>k</a:t>
            </a:r>
            <a:r>
              <a:rPr lang="sq-AL" altLang="el-GR" kern="0" dirty="0" err="1">
                <a:ea typeface="Verdana" panose="020B0604030504040204" pitchFamily="34" charset="0"/>
                <a:cs typeface="Verdana" panose="020B0604030504040204" pitchFamily="34" charset="0"/>
              </a:rPr>
              <a:t>arakteristikat</a:t>
            </a:r>
            <a:r>
              <a:rPr lang="sq-AL" altLang="el-GR" kern="0" dirty="0">
                <a:ea typeface="Verdana" panose="020B0604030504040204" pitchFamily="34" charset="0"/>
                <a:cs typeface="Verdana" panose="020B0604030504040204" pitchFamily="34" charset="0"/>
              </a:rPr>
              <a:t> mjedisore</a:t>
            </a:r>
            <a:r>
              <a:rPr lang="sq-AL" altLang="el-GR" kern="0" dirty="0" smtClean="0">
                <a:ea typeface="Verdana" panose="020B0604030504040204" pitchFamily="34" charset="0"/>
                <a:cs typeface="Verdana" panose="020B0604030504040204" pitchFamily="34" charset="0"/>
              </a:rPr>
              <a:t>, konsiderata sociale ,shpenzimet </a:t>
            </a:r>
            <a:r>
              <a:rPr lang="sq-AL" altLang="el-GR" kern="0" dirty="0">
                <a:ea typeface="Verdana" panose="020B0604030504040204" pitchFamily="34" charset="0"/>
                <a:cs typeface="Verdana" panose="020B0604030504040204" pitchFamily="34" charset="0"/>
              </a:rPr>
              <a:t>e funksionimit</a:t>
            </a:r>
            <a:r>
              <a:rPr lang="sq-AL" altLang="el-GR" kern="0" dirty="0" smtClean="0">
                <a:ea typeface="Verdana" panose="020B0604030504040204" pitchFamily="34" charset="0"/>
                <a:cs typeface="Verdana" panose="020B0604030504040204" pitchFamily="34" charset="0"/>
              </a:rPr>
              <a:t>, </a:t>
            </a:r>
          </a:p>
          <a:p>
            <a:pPr>
              <a:spcBef>
                <a:spcPts val="450"/>
              </a:spcBef>
            </a:pPr>
            <a:r>
              <a:rPr lang="sq-AL" altLang="el-GR" kern="0" dirty="0">
                <a:ea typeface="Verdana" panose="020B0604030504040204" pitchFamily="34" charset="0"/>
                <a:cs typeface="Verdana" panose="020B0604030504040204" pitchFamily="34" charset="0"/>
              </a:rPr>
              <a:t> </a:t>
            </a:r>
            <a:r>
              <a:rPr lang="sq-AL" altLang="el-GR" kern="0" dirty="0" smtClean="0">
                <a:ea typeface="Verdana" panose="020B0604030504040204" pitchFamily="34" charset="0"/>
                <a:cs typeface="Verdana" panose="020B0604030504040204" pitchFamily="34" charset="0"/>
              </a:rPr>
              <a:t>     efektivitetit , </a:t>
            </a:r>
            <a:r>
              <a:rPr lang="sq-AL" altLang="el-GR" kern="0" dirty="0">
                <a:ea typeface="Verdana" panose="020B0604030504040204" pitchFamily="34" charset="0"/>
                <a:cs typeface="Verdana" panose="020B0604030504040204" pitchFamily="34" charset="0"/>
              </a:rPr>
              <a:t>te kostos</a:t>
            </a:r>
            <a:r>
              <a:rPr lang="sq-AL" altLang="el-GR" kern="0" dirty="0" smtClean="0">
                <a:ea typeface="Verdana" panose="020B0604030504040204" pitchFamily="34" charset="0"/>
                <a:cs typeface="Verdana" panose="020B0604030504040204" pitchFamily="34" charset="0"/>
              </a:rPr>
              <a:t>, shërbimi </a:t>
            </a:r>
            <a:r>
              <a:rPr lang="sq-AL" altLang="el-GR" kern="0" dirty="0">
                <a:ea typeface="Verdana" panose="020B0604030504040204" pitchFamily="34" charset="0"/>
                <a:cs typeface="Verdana" panose="020B0604030504040204" pitchFamily="34" charset="0"/>
              </a:rPr>
              <a:t>pas shitjes dhe asistenca teknike</a:t>
            </a:r>
            <a:r>
              <a:rPr lang="sq-AL" altLang="el-GR" kern="0" dirty="0" smtClean="0">
                <a:ea typeface="Verdana" panose="020B0604030504040204" pitchFamily="34" charset="0"/>
                <a:cs typeface="Verdana" panose="020B0604030504040204" pitchFamily="34" charset="0"/>
              </a:rPr>
              <a:t>, data </a:t>
            </a:r>
            <a:r>
              <a:rPr lang="sq-AL" altLang="el-GR" kern="0" dirty="0">
                <a:ea typeface="Verdana" panose="020B0604030504040204" pitchFamily="34" charset="0"/>
                <a:cs typeface="Verdana" panose="020B0604030504040204" pitchFamily="34" charset="0"/>
              </a:rPr>
              <a:t>e dërgesës dhe periudha e dorëzimit ose periudha </a:t>
            </a:r>
            <a:r>
              <a:rPr lang="sq-AL" altLang="el-GR" kern="0" dirty="0" smtClean="0">
                <a:ea typeface="Verdana" panose="020B0604030504040204" pitchFamily="34" charset="0"/>
                <a:cs typeface="Verdana" panose="020B0604030504040204" pitchFamily="34" charset="0"/>
              </a:rPr>
              <a:t>e përfundimit.</a:t>
            </a:r>
            <a:endParaRPr lang="sq-AL" dirty="0">
              <a:solidFill>
                <a:srgbClr val="FF000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30990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4178" y="994411"/>
            <a:ext cx="45453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l-GR" sz="2400" b="1" dirty="0">
                <a:solidFill>
                  <a:srgbClr val="0070C0"/>
                </a:solidFill>
                <a:latin typeface="+mn-lt"/>
                <a:ea typeface="+mn-ea"/>
                <a:cs typeface="+mn-cs"/>
              </a:rPr>
              <a:t>Kriteret- karakteristikat </a:t>
            </a:r>
            <a:endParaRPr lang="sq-AL" altLang="el-GR" sz="2400" b="1" dirty="0">
              <a:solidFill>
                <a:srgbClr val="0070C0"/>
              </a:solidFill>
              <a:latin typeface="+mn-lt"/>
              <a:ea typeface="+mn-ea"/>
              <a:cs typeface="+mn-cs"/>
            </a:endParaRPr>
          </a:p>
        </p:txBody>
      </p:sp>
      <p:sp>
        <p:nvSpPr>
          <p:cNvPr id="3" name="Rectangle 3"/>
          <p:cNvSpPr txBox="1">
            <a:spLocks noChangeArrowheads="1"/>
          </p:cNvSpPr>
          <p:nvPr/>
        </p:nvSpPr>
        <p:spPr>
          <a:xfrm>
            <a:off x="-1" y="1666397"/>
            <a:ext cx="9072154" cy="3993401"/>
          </a:xfrm>
          <a:prstGeom prst="rect">
            <a:avLst/>
          </a:prstGeom>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450"/>
              </a:spcBef>
              <a:buNone/>
            </a:pPr>
            <a:r>
              <a:rPr lang="sq-AL" altLang="el-GR" sz="1350" kern="0" dirty="0">
                <a:latin typeface="Verdana" panose="020B0604030504040204" pitchFamily="34" charset="0"/>
                <a:ea typeface="Verdana" panose="020B0604030504040204" pitchFamily="34" charset="0"/>
                <a:cs typeface="Verdana" panose="020B0604030504040204" pitchFamily="34" charset="0"/>
              </a:rPr>
              <a:t>Të gjitha kriteret që duhet të përdoren</a:t>
            </a:r>
            <a:r>
              <a:rPr lang="sq-AL" altLang="el-GR" sz="1350" kern="0" dirty="0">
                <a:latin typeface="Verdana" panose="020B0604030504040204" pitchFamily="34" charset="0"/>
                <a:ea typeface="Verdana" panose="020B0604030504040204" pitchFamily="34" charset="0"/>
                <a:cs typeface="Verdana" panose="020B0604030504040204" pitchFamily="34" charset="0"/>
              </a:rPr>
              <a:t>:</a:t>
            </a:r>
          </a:p>
          <a:p>
            <a:pPr marL="0" indent="0" eaLnBrk="1" hangingPunct="1">
              <a:spcBef>
                <a:spcPts val="450"/>
              </a:spcBef>
              <a:buNone/>
            </a:pPr>
            <a:endParaRPr lang="sq-AL" altLang="el-GR" sz="1350" kern="0" dirty="0">
              <a:latin typeface="Verdana" panose="020B0604030504040204" pitchFamily="34" charset="0"/>
              <a:ea typeface="Verdana" panose="020B0604030504040204" pitchFamily="34" charset="0"/>
              <a:cs typeface="Verdana" panose="020B0604030504040204" pitchFamily="34" charset="0"/>
            </a:endParaRP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Duhet </a:t>
            </a:r>
            <a:r>
              <a:rPr lang="sq-AL" altLang="el-GR" sz="1350" kern="0" dirty="0">
                <a:latin typeface="Verdana" panose="020B0604030504040204" pitchFamily="34" charset="0"/>
                <a:ea typeface="Verdana" panose="020B0604030504040204" pitchFamily="34" charset="0"/>
                <a:cs typeface="Verdana" panose="020B0604030504040204" pitchFamily="34" charset="0"/>
              </a:rPr>
              <a:t>të publikohet (</a:t>
            </a:r>
            <a:r>
              <a:rPr lang="en-US" altLang="el-GR" sz="1350" kern="0" dirty="0">
                <a:latin typeface="Verdana" panose="020B0604030504040204" pitchFamily="34" charset="0"/>
                <a:ea typeface="Verdana" panose="020B0604030504040204" pitchFamily="34" charset="0"/>
                <a:cs typeface="Verdana" panose="020B0604030504040204" pitchFamily="34" charset="0"/>
              </a:rPr>
              <a:t>ne dosjen e </a:t>
            </a:r>
            <a:r>
              <a:rPr lang="en-US" altLang="el-GR" sz="1350" kern="0" dirty="0" err="1">
                <a:latin typeface="Verdana" panose="020B0604030504040204" pitchFamily="34" charset="0"/>
                <a:ea typeface="Verdana" panose="020B0604030504040204" pitchFamily="34" charset="0"/>
                <a:cs typeface="Verdana" panose="020B0604030504040204" pitchFamily="34" charset="0"/>
              </a:rPr>
              <a:t>tenderit</a:t>
            </a:r>
            <a:r>
              <a:rPr lang="en-US" altLang="el-GR" sz="1350" kern="0" dirty="0">
                <a:latin typeface="Verdana" panose="020B0604030504040204" pitchFamily="34" charset="0"/>
                <a:ea typeface="Verdana" panose="020B0604030504040204" pitchFamily="34" charset="0"/>
                <a:cs typeface="Verdana" panose="020B0604030504040204" pitchFamily="34" charset="0"/>
              </a:rPr>
              <a:t>)</a:t>
            </a:r>
            <a:r>
              <a:rPr lang="sq-AL" altLang="el-GR" sz="1350" kern="0" dirty="0">
                <a:latin typeface="Verdana" panose="020B0604030504040204" pitchFamily="34" charset="0"/>
                <a:ea typeface="Verdana" panose="020B0604030504040204" pitchFamily="34" charset="0"/>
                <a:cs typeface="Verdana" panose="020B0604030504040204" pitchFamily="34" charset="0"/>
              </a:rPr>
              <a:t>.</a:t>
            </a:r>
            <a:endParaRPr lang="sq-AL" altLang="el-GR" sz="1350" kern="0" dirty="0">
              <a:latin typeface="Verdana" panose="020B0604030504040204" pitchFamily="34" charset="0"/>
              <a:ea typeface="Verdana" panose="020B0604030504040204" pitchFamily="34" charset="0"/>
              <a:cs typeface="Verdana" panose="020B0604030504040204" pitchFamily="34" charset="0"/>
            </a:endParaRP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Duhet të lidhet me objektin e kontratës;</a:t>
            </a: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Duhet të synojnë identifikimin e ofertës me përfitim më të madh ekonomik dhe nuk mund të synojnë qëllime të tjera;</a:t>
            </a: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Duhet të </a:t>
            </a:r>
            <a:r>
              <a:rPr lang="sq-AL" altLang="el-GR" sz="1350" kern="0" dirty="0">
                <a:latin typeface="Verdana" panose="020B0604030504040204" pitchFamily="34" charset="0"/>
                <a:ea typeface="Verdana" panose="020B0604030504040204" pitchFamily="34" charset="0"/>
                <a:cs typeface="Verdana" panose="020B0604030504040204" pitchFamily="34" charset="0"/>
              </a:rPr>
              <a:t>jenë të qarta (të </a:t>
            </a:r>
            <a:r>
              <a:rPr lang="sq-AL" altLang="el-GR" sz="1350" kern="0" dirty="0">
                <a:latin typeface="Verdana" panose="020B0604030504040204" pitchFamily="34" charset="0"/>
                <a:ea typeface="Verdana" panose="020B0604030504040204" pitchFamily="34" charset="0"/>
                <a:cs typeface="Verdana" panose="020B0604030504040204" pitchFamily="34" charset="0"/>
              </a:rPr>
              <a:t>kuptueshëm</a:t>
            </a:r>
            <a:r>
              <a:rPr lang="sq-AL" altLang="el-GR" sz="1350" kern="0" dirty="0">
                <a:latin typeface="Verdana" panose="020B0604030504040204" pitchFamily="34" charset="0"/>
                <a:ea typeface="Verdana" panose="020B0604030504040204" pitchFamily="34" charset="0"/>
                <a:cs typeface="Verdana" panose="020B0604030504040204" pitchFamily="34" charset="0"/>
              </a:rPr>
              <a:t>); Duhet </a:t>
            </a:r>
            <a:r>
              <a:rPr lang="sq-AL" altLang="el-GR" sz="1350" kern="0" dirty="0">
                <a:latin typeface="Verdana" panose="020B0604030504040204" pitchFamily="34" charset="0"/>
                <a:ea typeface="Verdana" panose="020B0604030504040204" pitchFamily="34" charset="0"/>
                <a:cs typeface="Verdana" panose="020B0604030504040204" pitchFamily="34" charset="0"/>
              </a:rPr>
              <a:t>të </a:t>
            </a:r>
            <a:r>
              <a:rPr lang="sq-AL" altLang="el-GR" sz="1350" kern="0" dirty="0">
                <a:latin typeface="Verdana" panose="020B0604030504040204" pitchFamily="34" charset="0"/>
                <a:ea typeface="Verdana" panose="020B0604030504040204" pitchFamily="34" charset="0"/>
                <a:cs typeface="Verdana" panose="020B0604030504040204" pitchFamily="34" charset="0"/>
              </a:rPr>
              <a:t>jenë </a:t>
            </a:r>
            <a:r>
              <a:rPr lang="sq-AL" altLang="el-GR" sz="1350" kern="0" dirty="0">
                <a:latin typeface="Verdana" panose="020B0604030504040204" pitchFamily="34" charset="0"/>
                <a:ea typeface="Verdana" panose="020B0604030504040204" pitchFamily="34" charset="0"/>
                <a:cs typeface="Verdana" panose="020B0604030504040204" pitchFamily="34" charset="0"/>
              </a:rPr>
              <a:t>konkret dhe objektiv (jo diskrecion) dhe objektivisht i </a:t>
            </a:r>
            <a:r>
              <a:rPr lang="sq-AL" altLang="el-GR" sz="1350" kern="0" dirty="0">
                <a:latin typeface="Verdana" panose="020B0604030504040204" pitchFamily="34" charset="0"/>
                <a:ea typeface="Verdana" panose="020B0604030504040204" pitchFamily="34" charset="0"/>
                <a:cs typeface="Verdana" panose="020B0604030504040204" pitchFamily="34" charset="0"/>
              </a:rPr>
              <a:t>matshëm.</a:t>
            </a:r>
            <a:endParaRPr lang="sq-AL" altLang="el-GR" sz="1350" kern="0" dirty="0">
              <a:latin typeface="Verdana" panose="020B0604030504040204" pitchFamily="34" charset="0"/>
              <a:ea typeface="Verdana" panose="020B0604030504040204" pitchFamily="34" charset="0"/>
              <a:cs typeface="Verdana" panose="020B0604030504040204" pitchFamily="34" charset="0"/>
            </a:endParaRP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Autoriteti </a:t>
            </a:r>
            <a:r>
              <a:rPr lang="sq-AL" altLang="el-GR" sz="1350" kern="0" dirty="0">
                <a:latin typeface="Verdana" panose="020B0604030504040204" pitchFamily="34" charset="0"/>
                <a:ea typeface="Verdana" panose="020B0604030504040204" pitchFamily="34" charset="0"/>
                <a:cs typeface="Verdana" panose="020B0604030504040204" pitchFamily="34" charset="0"/>
              </a:rPr>
              <a:t>kontraktues duhet të analizojë kriteret në vazhdimësi gjatë gjithë procedurës së tenderit dhe gjatë vlerësimit të tenderëve</a:t>
            </a:r>
            <a:r>
              <a:rPr lang="sq-AL" altLang="el-GR" sz="1350" kern="0" dirty="0">
                <a:latin typeface="Verdana" panose="020B0604030504040204" pitchFamily="34" charset="0"/>
                <a:ea typeface="Verdana" panose="020B0604030504040204" pitchFamily="34" charset="0"/>
                <a:cs typeface="Verdana" panose="020B0604030504040204" pitchFamily="34" charset="0"/>
              </a:rPr>
              <a:t>.</a:t>
            </a: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Kriteret</a:t>
            </a:r>
            <a:r>
              <a:rPr lang="sq-AL" altLang="el-GR" sz="1350" kern="0" dirty="0">
                <a:latin typeface="Verdana" panose="020B0604030504040204" pitchFamily="34" charset="0"/>
                <a:ea typeface="Verdana" panose="020B0604030504040204" pitchFamily="34" charset="0"/>
                <a:cs typeface="Verdana" panose="020B0604030504040204" pitchFamily="34" charset="0"/>
              </a:rPr>
              <a:t>, të cilat janë më pak objektive, duhet të plotësohen me (nën-), kritere sekondare duke përshkruar atë që autoriteti kontraktues do të përfshijë në vlerësim, p.sh. "estetikë" dhe "</a:t>
            </a:r>
            <a:r>
              <a:rPr lang="sq-AL" altLang="el-GR" sz="1350" kern="0" dirty="0">
                <a:latin typeface="Verdana" panose="020B0604030504040204" pitchFamily="34" charset="0"/>
                <a:ea typeface="Verdana" panose="020B0604030504040204" pitchFamily="34" charset="0"/>
                <a:cs typeface="Verdana" panose="020B0604030504040204" pitchFamily="34" charset="0"/>
              </a:rPr>
              <a:t>dizajn«.</a:t>
            </a:r>
          </a:p>
          <a:p>
            <a:pPr lvl="1" eaLnBrk="1" hangingPunct="1">
              <a:spcBef>
                <a:spcPts val="450"/>
              </a:spcBef>
            </a:pPr>
            <a:r>
              <a:rPr lang="sq-AL" altLang="el-GR" sz="1350" kern="0" dirty="0">
                <a:latin typeface="Verdana" panose="020B0604030504040204" pitchFamily="34" charset="0"/>
                <a:ea typeface="Verdana" panose="020B0604030504040204" pitchFamily="34" charset="0"/>
                <a:cs typeface="Verdana" panose="020B0604030504040204" pitchFamily="34" charset="0"/>
              </a:rPr>
              <a:t>Mund </a:t>
            </a:r>
            <a:r>
              <a:rPr lang="sq-AL" altLang="el-GR" sz="1350" kern="0" dirty="0">
                <a:latin typeface="Verdana" panose="020B0604030504040204" pitchFamily="34" charset="0"/>
                <a:ea typeface="Verdana" panose="020B0604030504040204" pitchFamily="34" charset="0"/>
                <a:cs typeface="Verdana" panose="020B0604030504040204" pitchFamily="34" charset="0"/>
              </a:rPr>
              <a:t>të përfshihen kritere jo ekonomike (kritere mjedisore dhe / ose sociale), p.sh. emetimet, zhurmat etj</a:t>
            </a:r>
            <a:r>
              <a:rPr lang="sq-AL" altLang="el-GR" sz="1350" kern="0" dirty="0">
                <a:latin typeface="Verdana" panose="020B0604030504040204" pitchFamily="34" charset="0"/>
                <a:ea typeface="Verdana" panose="020B0604030504040204" pitchFamily="34" charset="0"/>
                <a:cs typeface="Verdana" panose="020B0604030504040204" pitchFamily="34" charset="0"/>
              </a:rPr>
              <a:t>.</a:t>
            </a:r>
          </a:p>
          <a:p>
            <a:pPr marL="342900" lvl="1" indent="0" eaLnBrk="1" hangingPunct="1">
              <a:spcBef>
                <a:spcPts val="450"/>
              </a:spcBef>
              <a:buNone/>
            </a:pPr>
            <a:endParaRPr lang="sq-AL" altLang="el-GR" sz="1350"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25966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932158" y="920526"/>
            <a:ext cx="30909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sq-AL" sz="2400" b="1" dirty="0">
                <a:solidFill>
                  <a:srgbClr val="0070C0"/>
                </a:solidFill>
                <a:latin typeface="+mn-lt"/>
                <a:ea typeface="+mn-ea"/>
                <a:cs typeface="+mn-cs"/>
              </a:rPr>
              <a:t>Kriteret </a:t>
            </a:r>
            <a:r>
              <a:rPr lang="sq-AL" sz="2400" b="1" dirty="0">
                <a:solidFill>
                  <a:srgbClr val="0070C0"/>
                </a:solidFill>
                <a:latin typeface="+mn-lt"/>
                <a:ea typeface="+mn-ea"/>
                <a:cs typeface="+mn-cs"/>
              </a:rPr>
              <a:t>për dhënie  </a:t>
            </a:r>
            <a:endParaRPr lang="sq-AL" sz="2400" b="1" dirty="0">
              <a:solidFill>
                <a:srgbClr val="0070C0"/>
              </a:solidFill>
              <a:latin typeface="+mn-lt"/>
              <a:ea typeface="+mn-ea"/>
              <a:cs typeface="+mn-cs"/>
            </a:endParaRPr>
          </a:p>
        </p:txBody>
      </p:sp>
      <p:sp>
        <p:nvSpPr>
          <p:cNvPr id="3" name="Symbol zastępczy zawartości 2"/>
          <p:cNvSpPr txBox="1">
            <a:spLocks/>
          </p:cNvSpPr>
          <p:nvPr/>
        </p:nvSpPr>
        <p:spPr>
          <a:xfrm>
            <a:off x="0" y="1711312"/>
            <a:ext cx="9144000" cy="2282676"/>
          </a:xfrm>
          <a:prstGeom prst="rect">
            <a:avLst/>
          </a:prstGeom>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450"/>
              </a:spcBef>
              <a:buNone/>
            </a:pPr>
            <a:r>
              <a:rPr lang="sq-AL" sz="1350" b="1" kern="0" dirty="0">
                <a:latin typeface="Verdana" panose="020B0604030504040204" pitchFamily="34" charset="0"/>
                <a:ea typeface="Verdana" panose="020B0604030504040204" pitchFamily="34" charset="0"/>
                <a:cs typeface="Verdana" panose="020B0604030504040204" pitchFamily="34" charset="0"/>
              </a:rPr>
              <a:t>cilësia </a:t>
            </a:r>
            <a:r>
              <a:rPr lang="sq-AL" sz="1350" kern="0" dirty="0">
                <a:latin typeface="Verdana" panose="020B0604030504040204" pitchFamily="34" charset="0"/>
                <a:ea typeface="Verdana" panose="020B0604030504040204" pitchFamily="34" charset="0"/>
                <a:cs typeface="Verdana" panose="020B0604030504040204" pitchFamily="34" charset="0"/>
              </a:rPr>
              <a:t>- karakteristikat e cilësisë që objekti i prokurimit duhet të plotësojë, për shembull numri i faqeve në minutë të prodhuara nga një printer ose qëndrueshmëria e tij.</a:t>
            </a:r>
          </a:p>
          <a:p>
            <a:pPr marL="0" indent="0">
              <a:spcBef>
                <a:spcPts val="450"/>
              </a:spcBef>
              <a:buNone/>
            </a:pPr>
            <a:r>
              <a:rPr lang="sq-AL" sz="1350" b="1" kern="0" dirty="0">
                <a:latin typeface="Verdana" panose="020B0604030504040204" pitchFamily="34" charset="0"/>
                <a:ea typeface="Verdana" panose="020B0604030504040204" pitchFamily="34" charset="0"/>
                <a:cs typeface="Verdana" panose="020B0604030504040204" pitchFamily="34" charset="0"/>
              </a:rPr>
              <a:t>merita teknike </a:t>
            </a:r>
            <a:r>
              <a:rPr lang="sq-AL" sz="1350" kern="0" dirty="0">
                <a:latin typeface="Verdana" panose="020B0604030504040204" pitchFamily="34" charset="0"/>
                <a:ea typeface="Verdana" panose="020B0604030504040204" pitchFamily="34" charset="0"/>
                <a:cs typeface="Verdana" panose="020B0604030504040204" pitchFamily="34" charset="0"/>
              </a:rPr>
              <a:t>- nëse </a:t>
            </a:r>
            <a:r>
              <a:rPr lang="en-US" sz="1350" kern="0" dirty="0" err="1">
                <a:latin typeface="Verdana" panose="020B0604030504040204" pitchFamily="34" charset="0"/>
                <a:ea typeface="Verdana" panose="020B0604030504040204" pitchFamily="34" charset="0"/>
                <a:cs typeface="Verdana" panose="020B0604030504040204" pitchFamily="34" charset="0"/>
              </a:rPr>
              <a:t>malli</a:t>
            </a:r>
            <a:r>
              <a:rPr lang="en-US" sz="1350" kern="0" dirty="0">
                <a:latin typeface="Verdana" panose="020B0604030504040204" pitchFamily="34" charset="0"/>
                <a:ea typeface="Verdana" panose="020B0604030504040204" pitchFamily="34" charset="0"/>
                <a:cs typeface="Verdana" panose="020B0604030504040204" pitchFamily="34" charset="0"/>
              </a:rPr>
              <a:t> </a:t>
            </a:r>
            <a:r>
              <a:rPr lang="en-US" sz="1350" kern="0" dirty="0" err="1">
                <a:latin typeface="Verdana" panose="020B0604030504040204" pitchFamily="34" charset="0"/>
                <a:ea typeface="Verdana" panose="020B0604030504040204" pitchFamily="34" charset="0"/>
                <a:cs typeface="Verdana" panose="020B0604030504040204" pitchFamily="34" charset="0"/>
              </a:rPr>
              <a:t>ose</a:t>
            </a:r>
            <a:r>
              <a:rPr lang="en-US" sz="1350" kern="0" dirty="0">
                <a:latin typeface="Verdana" panose="020B0604030504040204" pitchFamily="34" charset="0"/>
                <a:ea typeface="Verdana" panose="020B0604030504040204" pitchFamily="34" charset="0"/>
                <a:cs typeface="Verdana" panose="020B0604030504040204" pitchFamily="34" charset="0"/>
              </a:rPr>
              <a:t> </a:t>
            </a:r>
            <a:r>
              <a:rPr lang="sq-AL" sz="1350" kern="0" dirty="0">
                <a:latin typeface="Verdana" panose="020B0604030504040204" pitchFamily="34" charset="0"/>
                <a:ea typeface="Verdana" panose="020B0604030504040204" pitchFamily="34" charset="0"/>
                <a:cs typeface="Verdana" panose="020B0604030504040204" pitchFamily="34" charset="0"/>
              </a:rPr>
              <a:t>objekti është i përshtatshëm për qëllimin dhe sa mirë punon</a:t>
            </a:r>
          </a:p>
          <a:p>
            <a:pPr marL="0" indent="0">
              <a:spcBef>
                <a:spcPts val="450"/>
              </a:spcBef>
              <a:buNone/>
            </a:pPr>
            <a:r>
              <a:rPr lang="sq-AL" sz="1350" b="1" kern="0" dirty="0">
                <a:latin typeface="Verdana" panose="020B0604030504040204" pitchFamily="34" charset="0"/>
                <a:ea typeface="Verdana" panose="020B0604030504040204" pitchFamily="34" charset="0"/>
                <a:cs typeface="Verdana" panose="020B0604030504040204" pitchFamily="34" charset="0"/>
              </a:rPr>
              <a:t>karakteristikat estetike dhe funksionale </a:t>
            </a:r>
            <a:r>
              <a:rPr lang="sq-AL" sz="1350" kern="0" dirty="0">
                <a:latin typeface="Verdana" panose="020B0604030504040204" pitchFamily="34" charset="0"/>
                <a:ea typeface="Verdana" panose="020B0604030504040204" pitchFamily="34" charset="0"/>
                <a:cs typeface="Verdana" panose="020B0604030504040204" pitchFamily="34" charset="0"/>
              </a:rPr>
              <a:t>- si duket sa e lehtë është përdorimi.</a:t>
            </a:r>
          </a:p>
          <a:p>
            <a:pPr marL="0" indent="0">
              <a:spcBef>
                <a:spcPts val="450"/>
              </a:spcBef>
              <a:buNone/>
            </a:pPr>
            <a:r>
              <a:rPr lang="sq-AL" sz="1350" b="1" kern="0" dirty="0">
                <a:latin typeface="Verdana" panose="020B0604030504040204" pitchFamily="34" charset="0"/>
                <a:ea typeface="Verdana" panose="020B0604030504040204" pitchFamily="34" charset="0"/>
                <a:cs typeface="Verdana" panose="020B0604030504040204" pitchFamily="34" charset="0"/>
              </a:rPr>
              <a:t>data e dorëzimit </a:t>
            </a:r>
            <a:r>
              <a:rPr lang="sq-AL" sz="1350" kern="0" dirty="0">
                <a:latin typeface="Verdana" panose="020B0604030504040204" pitchFamily="34" charset="0"/>
                <a:ea typeface="Verdana" panose="020B0604030504040204" pitchFamily="34" charset="0"/>
                <a:cs typeface="Verdana" panose="020B0604030504040204" pitchFamily="34" charset="0"/>
              </a:rPr>
              <a:t>- koha e garantuar e kthimit nga porosia në dorëzim dhe aftësia për të përmbushur afatin e caktuar.</a:t>
            </a:r>
          </a:p>
          <a:p>
            <a:pPr marL="0" indent="0">
              <a:spcBef>
                <a:spcPts val="450"/>
              </a:spcBef>
              <a:buNone/>
            </a:pPr>
            <a:r>
              <a:rPr lang="sq-AL" sz="1350" b="1" kern="0" dirty="0">
                <a:latin typeface="Verdana" panose="020B0604030504040204" pitchFamily="34" charset="0"/>
                <a:ea typeface="Verdana" panose="020B0604030504040204" pitchFamily="34" charset="0"/>
                <a:cs typeface="Verdana" panose="020B0604030504040204" pitchFamily="34" charset="0"/>
              </a:rPr>
              <a:t>shërbimet pas shitjes </a:t>
            </a:r>
            <a:r>
              <a:rPr lang="sq-AL" sz="1350" kern="0" dirty="0">
                <a:latin typeface="Verdana" panose="020B0604030504040204" pitchFamily="34" charset="0"/>
                <a:ea typeface="Verdana" panose="020B0604030504040204" pitchFamily="34" charset="0"/>
                <a:cs typeface="Verdana" panose="020B0604030504040204" pitchFamily="34" charset="0"/>
              </a:rPr>
              <a:t>- çfarë mbështetje kërkohet dhe</a:t>
            </a:r>
            <a:r>
              <a:rPr lang="en-US" sz="1350" kern="0" dirty="0">
                <a:latin typeface="Verdana" panose="020B0604030504040204" pitchFamily="34" charset="0"/>
                <a:ea typeface="Verdana" panose="020B0604030504040204" pitchFamily="34" charset="0"/>
                <a:cs typeface="Verdana" panose="020B0604030504040204" pitchFamily="34" charset="0"/>
              </a:rPr>
              <a:t> a</a:t>
            </a:r>
            <a:r>
              <a:rPr lang="sq-AL" sz="1350" kern="0" dirty="0">
                <a:latin typeface="Verdana" panose="020B0604030504040204" pitchFamily="34" charset="0"/>
                <a:ea typeface="Verdana" panose="020B0604030504040204" pitchFamily="34" charset="0"/>
                <a:cs typeface="Verdana" panose="020B0604030504040204" pitchFamily="34" charset="0"/>
              </a:rPr>
              <a:t> është në dispozicion të autoritetit kontraktues pas </a:t>
            </a:r>
            <a:r>
              <a:rPr lang="en-US" sz="1350" kern="0" dirty="0" err="1">
                <a:latin typeface="Verdana" panose="020B0604030504040204" pitchFamily="34" charset="0"/>
                <a:ea typeface="Verdana" panose="020B0604030504040204" pitchFamily="34" charset="0"/>
                <a:cs typeface="Verdana" panose="020B0604030504040204" pitchFamily="34" charset="0"/>
              </a:rPr>
              <a:t>përfundimit</a:t>
            </a:r>
            <a:r>
              <a:rPr lang="en-US" sz="1350" kern="0" dirty="0">
                <a:latin typeface="Verdana" panose="020B0604030504040204" pitchFamily="34" charset="0"/>
                <a:ea typeface="Verdana" panose="020B0604030504040204" pitchFamily="34" charset="0"/>
                <a:cs typeface="Verdana" panose="020B0604030504040204" pitchFamily="34" charset="0"/>
              </a:rPr>
              <a:t> </a:t>
            </a:r>
            <a:r>
              <a:rPr lang="sq-AL" sz="1350" kern="0" dirty="0">
                <a:latin typeface="Verdana" panose="020B0604030504040204" pitchFamily="34" charset="0"/>
                <a:ea typeface="Verdana" panose="020B0604030504040204" pitchFamily="34" charset="0"/>
                <a:cs typeface="Verdana" panose="020B0604030504040204" pitchFamily="34" charset="0"/>
              </a:rPr>
              <a:t> të kontratës</a:t>
            </a:r>
            <a:r>
              <a:rPr lang="sq-AL" sz="1350" kern="0" dirty="0">
                <a:latin typeface="Verdana" panose="020B0604030504040204" pitchFamily="34" charset="0"/>
                <a:ea typeface="Verdana" panose="020B0604030504040204" pitchFamily="34" charset="0"/>
                <a:cs typeface="Verdana" panose="020B0604030504040204" pitchFamily="34" charset="0"/>
              </a:rPr>
              <a:t>.</a:t>
            </a:r>
            <a:r>
              <a:rPr lang="sq-AL" sz="1350" b="1" dirty="0"/>
              <a:t> </a:t>
            </a:r>
            <a:r>
              <a:rPr lang="sq-AL" sz="1350" b="1" dirty="0"/>
              <a:t>    Kriteret </a:t>
            </a:r>
            <a:r>
              <a:rPr lang="sq-AL" sz="1350" b="1" dirty="0"/>
              <a:t>më të zakonshme</a:t>
            </a:r>
            <a:r>
              <a:rPr lang="sq-AL" sz="1350" b="1" dirty="0"/>
              <a:t>(%).</a:t>
            </a:r>
            <a:endParaRPr lang="sq-AL" sz="1350" b="1" dirty="0"/>
          </a:p>
          <a:p>
            <a:pPr marL="0" indent="0">
              <a:spcBef>
                <a:spcPts val="450"/>
              </a:spcBef>
              <a:buNone/>
            </a:pPr>
            <a:endParaRPr lang="sq-AL" sz="1350" kern="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a:stretch>
            <a:fillRect/>
          </a:stretch>
        </p:blipFill>
        <p:spPr>
          <a:xfrm>
            <a:off x="2107478" y="4142558"/>
            <a:ext cx="4077785" cy="1776549"/>
          </a:xfrm>
          <a:prstGeom prst="rect">
            <a:avLst/>
          </a:prstGeom>
        </p:spPr>
      </p:pic>
    </p:spTree>
    <p:extLst>
      <p:ext uri="{BB962C8B-B14F-4D97-AF65-F5344CB8AC3E}">
        <p14:creationId xmlns:p14="http://schemas.microsoft.com/office/powerpoint/2010/main" val="37261459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687" y="916062"/>
            <a:ext cx="4852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400" b="1" dirty="0">
                <a:solidFill>
                  <a:srgbClr val="0070C0"/>
                </a:solidFill>
              </a:rPr>
              <a:t>Përdorimi </a:t>
            </a:r>
            <a:r>
              <a:rPr lang="en-US" altLang="el-GR" sz="2400" b="1" dirty="0" err="1">
                <a:solidFill>
                  <a:srgbClr val="0070C0"/>
                </a:solidFill>
              </a:rPr>
              <a:t>i</a:t>
            </a:r>
            <a:r>
              <a:rPr lang="sq-AL" altLang="el-GR" sz="2400" b="1" dirty="0">
                <a:solidFill>
                  <a:srgbClr val="0070C0"/>
                </a:solidFill>
              </a:rPr>
              <a:t> kritereve t</a:t>
            </a:r>
            <a:r>
              <a:rPr lang="en-US" altLang="el-GR" sz="2400" b="1" dirty="0">
                <a:solidFill>
                  <a:srgbClr val="0070C0"/>
                </a:solidFill>
              </a:rPr>
              <a:t>ë</a:t>
            </a:r>
            <a:r>
              <a:rPr lang="sq-AL" altLang="el-GR" sz="2400" b="1" dirty="0">
                <a:solidFill>
                  <a:srgbClr val="0070C0"/>
                </a:solidFill>
              </a:rPr>
              <a:t> </a:t>
            </a:r>
            <a:r>
              <a:rPr lang="sq-AL" altLang="el-GR" sz="2400" b="1" dirty="0">
                <a:solidFill>
                  <a:srgbClr val="0070C0"/>
                </a:solidFill>
              </a:rPr>
              <a:t>dhënies </a:t>
            </a:r>
            <a:endParaRPr lang="sq-AL" altLang="el-GR" sz="2400" b="1" dirty="0">
              <a:solidFill>
                <a:srgbClr val="0070C0"/>
              </a:solidFill>
            </a:endParaRPr>
          </a:p>
        </p:txBody>
      </p:sp>
      <p:sp>
        <p:nvSpPr>
          <p:cNvPr id="3" name="Rectangle 3"/>
          <p:cNvSpPr txBox="1">
            <a:spLocks noChangeArrowheads="1"/>
          </p:cNvSpPr>
          <p:nvPr/>
        </p:nvSpPr>
        <p:spPr>
          <a:xfrm>
            <a:off x="0" y="1556226"/>
            <a:ext cx="9144000" cy="3306033"/>
          </a:xfrm>
          <a:prstGeom prst="rect">
            <a:avLst/>
          </a:prstGeom>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450"/>
              </a:spcBef>
            </a:pPr>
            <a:r>
              <a:rPr lang="sq-AL" sz="1350" b="1" dirty="0">
                <a:latin typeface="Verdana" panose="020B0604030504040204" pitchFamily="34" charset="0"/>
                <a:ea typeface="Verdana" panose="020B0604030504040204" pitchFamily="34" charset="0"/>
                <a:cs typeface="Verdana" panose="020B0604030504040204" pitchFamily="34" charset="0"/>
              </a:rPr>
              <a:t>Kur </a:t>
            </a:r>
            <a:r>
              <a:rPr lang="sq-AL" sz="1350" b="1" dirty="0">
                <a:latin typeface="Verdana" panose="020B0604030504040204" pitchFamily="34" charset="0"/>
                <a:ea typeface="Verdana" panose="020B0604030504040204" pitchFamily="34" charset="0"/>
                <a:cs typeface="Verdana" panose="020B0604030504040204" pitchFamily="34" charset="0"/>
              </a:rPr>
              <a:t>duhet të zhvillohet kriteri dhe metodologjia e dhënies</a:t>
            </a:r>
            <a:r>
              <a:rPr lang="sq-AL" sz="1350" b="1" dirty="0">
                <a:latin typeface="Verdana" panose="020B0604030504040204" pitchFamily="34" charset="0"/>
                <a:ea typeface="Verdana" panose="020B0604030504040204" pitchFamily="34" charset="0"/>
                <a:cs typeface="Verdana" panose="020B0604030504040204" pitchFamily="34" charset="0"/>
              </a:rPr>
              <a:t>?</a:t>
            </a:r>
            <a:endParaRPr lang="sq-AL" sz="1350" b="1" dirty="0">
              <a:latin typeface="Verdana" panose="020B0604030504040204" pitchFamily="34" charset="0"/>
              <a:ea typeface="Verdana" panose="020B0604030504040204" pitchFamily="34" charset="0"/>
              <a:cs typeface="Verdana" panose="020B0604030504040204" pitchFamily="34" charset="0"/>
            </a:endParaRPr>
          </a:p>
          <a:p>
            <a:pPr>
              <a:spcBef>
                <a:spcPts val="450"/>
              </a:spcBef>
            </a:pPr>
            <a:r>
              <a:rPr lang="sq-AL" sz="1350" dirty="0">
                <a:latin typeface="Verdana" panose="020B0604030504040204" pitchFamily="34" charset="0"/>
                <a:ea typeface="Verdana" panose="020B0604030504040204" pitchFamily="34" charset="0"/>
                <a:cs typeface="Verdana" panose="020B0604030504040204" pitchFamily="34" charset="0"/>
              </a:rPr>
              <a:t>Kriteret dhe metodologjia e dhënies duhet të finalizohen dhe të miratohen, para se të publikohet ftesa për tender.</a:t>
            </a:r>
          </a:p>
          <a:p>
            <a:pPr>
              <a:spcBef>
                <a:spcPts val="450"/>
              </a:spcBef>
            </a:pPr>
            <a:r>
              <a:rPr lang="sq-AL" sz="1350" b="1" dirty="0">
                <a:latin typeface="Verdana" panose="020B0604030504040204" pitchFamily="34" charset="0"/>
                <a:ea typeface="Verdana" panose="020B0604030504040204" pitchFamily="34" charset="0"/>
                <a:cs typeface="Verdana" panose="020B0604030504040204" pitchFamily="34" charset="0"/>
              </a:rPr>
              <a:t>Si duhet të zhvillohen kriteret e dhënies?</a:t>
            </a:r>
          </a:p>
          <a:p>
            <a:pPr>
              <a:spcBef>
                <a:spcPts val="450"/>
              </a:spcBef>
            </a:pPr>
            <a:r>
              <a:rPr lang="sq-AL" sz="1350" dirty="0">
                <a:latin typeface="Verdana" panose="020B0604030504040204" pitchFamily="34" charset="0"/>
                <a:ea typeface="Verdana" panose="020B0604030504040204" pitchFamily="34" charset="0"/>
                <a:cs typeface="Verdana" panose="020B0604030504040204" pitchFamily="34" charset="0"/>
              </a:rPr>
              <a:t>Kriteret e dhënies  përdoren për të vlerësuar se sa mirë një tender i plotëson kërkesat e AK-së dhe në aftësinë </a:t>
            </a:r>
            <a:r>
              <a:rPr lang="en-US" sz="1350" dirty="0">
                <a:latin typeface="Verdana" panose="020B0604030504040204" pitchFamily="34" charset="0"/>
                <a:ea typeface="Verdana" panose="020B0604030504040204" pitchFamily="34" charset="0"/>
                <a:cs typeface="Verdana" panose="020B0604030504040204" pitchFamily="34" charset="0"/>
              </a:rPr>
              <a:t>e </a:t>
            </a:r>
            <a:r>
              <a:rPr lang="sq-AL" sz="1350" dirty="0" err="1">
                <a:latin typeface="Verdana" panose="020B0604030504040204" pitchFamily="34" charset="0"/>
                <a:ea typeface="Verdana" panose="020B0604030504040204" pitchFamily="34" charset="0"/>
                <a:cs typeface="Verdana" panose="020B0604030504040204" pitchFamily="34" charset="0"/>
              </a:rPr>
              <a:t>rangimi</a:t>
            </a:r>
            <a:r>
              <a:rPr lang="en-US" sz="1350" dirty="0">
                <a:latin typeface="Verdana" panose="020B0604030504040204" pitchFamily="34" charset="0"/>
                <a:ea typeface="Verdana" panose="020B0604030504040204" pitchFamily="34" charset="0"/>
                <a:cs typeface="Verdana" panose="020B0604030504040204" pitchFamily="34" charset="0"/>
              </a:rPr>
              <a:t>t</a:t>
            </a:r>
            <a:r>
              <a:rPr lang="sq-AL" sz="1350" dirty="0">
                <a:latin typeface="Verdana" panose="020B0604030504040204" pitchFamily="34" charset="0"/>
                <a:ea typeface="Verdana" panose="020B0604030504040204" pitchFamily="34" charset="0"/>
                <a:cs typeface="Verdana" panose="020B0604030504040204" pitchFamily="34" charset="0"/>
              </a:rPr>
              <a:t> </a:t>
            </a:r>
            <a:r>
              <a:rPr lang="en-US" sz="1350" dirty="0">
                <a:latin typeface="Verdana" panose="020B0604030504040204" pitchFamily="34" charset="0"/>
                <a:ea typeface="Verdana" panose="020B0604030504040204" pitchFamily="34" charset="0"/>
                <a:cs typeface="Verdana" panose="020B0604030504040204" pitchFamily="34" charset="0"/>
              </a:rPr>
              <a:t>t</a:t>
            </a:r>
            <a:r>
              <a:rPr lang="sq-AL" sz="1350" dirty="0">
                <a:latin typeface="Verdana" panose="020B0604030504040204" pitchFamily="34" charset="0"/>
                <a:ea typeface="Verdana" panose="020B0604030504040204" pitchFamily="34" charset="0"/>
                <a:cs typeface="Verdana" panose="020B0604030504040204" pitchFamily="34" charset="0"/>
              </a:rPr>
              <a:t>e tenderëve. Kriteret e dhënies që do të përdoren varen nga natyra specifike e prokurimit. Rekomandohet që ato të zhvillohen së bashku me specifikimet. </a:t>
            </a:r>
            <a:r>
              <a:rPr lang="sq-AL" sz="1350" b="1" dirty="0">
                <a:latin typeface="Verdana" panose="020B0604030504040204" pitchFamily="34" charset="0"/>
                <a:ea typeface="Verdana" panose="020B0604030504040204" pitchFamily="34" charset="0"/>
                <a:cs typeface="Verdana" panose="020B0604030504040204" pitchFamily="34" charset="0"/>
              </a:rPr>
              <a:t>Kriteret e dhënies </a:t>
            </a:r>
            <a:r>
              <a:rPr lang="sq-AL" sz="1350" dirty="0">
                <a:latin typeface="Verdana" panose="020B0604030504040204" pitchFamily="34" charset="0"/>
                <a:ea typeface="Verdana" panose="020B0604030504040204" pitchFamily="34" charset="0"/>
                <a:cs typeface="Verdana" panose="020B0604030504040204" pitchFamily="34" charset="0"/>
              </a:rPr>
              <a:t>duhet të adresojnë:</a:t>
            </a:r>
          </a:p>
          <a:p>
            <a:pPr>
              <a:spcBef>
                <a:spcPts val="450"/>
              </a:spcBef>
              <a:buClr>
                <a:schemeClr val="bg2"/>
              </a:buClr>
              <a:buSzPct val="75000"/>
              <a:buFont typeface="Wingdings" pitchFamily="2" charset="2"/>
              <a:buChar char="n"/>
            </a:pPr>
            <a:r>
              <a:rPr lang="sq-AL" sz="1350" dirty="0">
                <a:latin typeface="Verdana" panose="020B0604030504040204" pitchFamily="34" charset="0"/>
                <a:ea typeface="Verdana" panose="020B0604030504040204" pitchFamily="34" charset="0"/>
                <a:cs typeface="Verdana" panose="020B0604030504040204" pitchFamily="34" charset="0"/>
              </a:rPr>
              <a:t>pajtueshmëri me termat dhe kushtet kontraktuese;</a:t>
            </a:r>
          </a:p>
          <a:p>
            <a:pPr>
              <a:spcBef>
                <a:spcPts val="450"/>
              </a:spcBef>
              <a:buClr>
                <a:schemeClr val="bg2"/>
              </a:buClr>
              <a:buSzPct val="75000"/>
              <a:buFont typeface="Wingdings" pitchFamily="2" charset="2"/>
              <a:buChar char="n"/>
            </a:pPr>
            <a:r>
              <a:rPr lang="sq-AL" sz="1350" dirty="0">
                <a:latin typeface="Verdana" panose="020B0604030504040204" pitchFamily="34" charset="0"/>
                <a:ea typeface="Verdana" panose="020B0604030504040204" pitchFamily="34" charset="0"/>
                <a:cs typeface="Verdana" panose="020B0604030504040204" pitchFamily="34" charset="0"/>
              </a:rPr>
              <a:t>meritat teknike të mallrave ose shërbimeve të ofruara;</a:t>
            </a:r>
          </a:p>
          <a:p>
            <a:pPr>
              <a:spcBef>
                <a:spcPts val="450"/>
              </a:spcBef>
              <a:buClr>
                <a:schemeClr val="bg2"/>
              </a:buClr>
              <a:buSzPct val="75000"/>
              <a:buFont typeface="Wingdings" pitchFamily="2" charset="2"/>
              <a:buChar char="n"/>
            </a:pPr>
            <a:r>
              <a:rPr lang="sq-AL" sz="1350" dirty="0">
                <a:latin typeface="Verdana" panose="020B0604030504040204" pitchFamily="34" charset="0"/>
                <a:ea typeface="Verdana" panose="020B0604030504040204" pitchFamily="34" charset="0"/>
                <a:cs typeface="Verdana" panose="020B0604030504040204" pitchFamily="34" charset="0"/>
              </a:rPr>
              <a:t>kostot e ciklit jetësor;</a:t>
            </a:r>
          </a:p>
          <a:p>
            <a:pPr>
              <a:spcBef>
                <a:spcPts val="450"/>
              </a:spcBef>
              <a:buClr>
                <a:schemeClr val="bg2"/>
              </a:buClr>
              <a:buSzPct val="75000"/>
              <a:buFont typeface="Wingdings" pitchFamily="2" charset="2"/>
              <a:buChar char="n"/>
            </a:pPr>
            <a:r>
              <a:rPr lang="sq-AL" sz="1350" dirty="0">
                <a:latin typeface="Verdana" panose="020B0604030504040204" pitchFamily="34" charset="0"/>
                <a:ea typeface="Verdana" panose="020B0604030504040204" pitchFamily="34" charset="0"/>
                <a:cs typeface="Verdana" panose="020B0604030504040204" pitchFamily="34" charset="0"/>
              </a:rPr>
              <a:t>rreziqet ose kufizimet që lidhen me tenderin; dhe</a:t>
            </a:r>
          </a:p>
          <a:p>
            <a:pPr>
              <a:spcBef>
                <a:spcPts val="450"/>
              </a:spcBef>
              <a:buClr>
                <a:schemeClr val="bg2"/>
              </a:buClr>
              <a:buSzPct val="75000"/>
              <a:buFont typeface="Wingdings" pitchFamily="2" charset="2"/>
              <a:buChar char="n"/>
            </a:pPr>
            <a:r>
              <a:rPr lang="sq-AL" sz="1350" dirty="0">
                <a:latin typeface="Verdana" panose="020B0604030504040204" pitchFamily="34" charset="0"/>
                <a:ea typeface="Verdana" panose="020B0604030504040204" pitchFamily="34" charset="0"/>
                <a:cs typeface="Verdana" panose="020B0604030504040204" pitchFamily="34" charset="0"/>
              </a:rPr>
              <a:t>çdo përfitim më të gjerë shoqëror për organizatën (p.sh. konsideratat mjedisore</a:t>
            </a:r>
            <a:r>
              <a:rPr lang="sq-AL" sz="1350" dirty="0">
                <a:latin typeface="Verdana" panose="020B0604030504040204" pitchFamily="34" charset="0"/>
                <a:ea typeface="Verdana" panose="020B0604030504040204" pitchFamily="34" charset="0"/>
                <a:cs typeface="Verdana" panose="020B0604030504040204" pitchFamily="34" charset="0"/>
              </a:rPr>
              <a:t>).</a:t>
            </a:r>
            <a:endParaRPr lang="sq-AL" altLang="el-GR" sz="1350"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77977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689" y="857250"/>
            <a:ext cx="39437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Metodologjia e vlerësimit </a:t>
            </a:r>
            <a:endParaRPr lang="sq-AL" sz="2400" b="1" dirty="0">
              <a:solidFill>
                <a:srgbClr val="0070C0"/>
              </a:solidFill>
            </a:endParaRPr>
          </a:p>
        </p:txBody>
      </p:sp>
      <p:sp>
        <p:nvSpPr>
          <p:cNvPr id="3" name="Rectangle 2"/>
          <p:cNvSpPr/>
          <p:nvPr/>
        </p:nvSpPr>
        <p:spPr>
          <a:xfrm>
            <a:off x="0" y="1561005"/>
            <a:ext cx="9144000" cy="5783635"/>
          </a:xfrm>
          <a:prstGeom prst="rect">
            <a:avLst/>
          </a:prstGeom>
        </p:spPr>
        <p:txBody>
          <a:bodyPr wrap="square">
            <a:spAutoFit/>
          </a:bodyPr>
          <a:lstStyle/>
          <a:p>
            <a:pPr>
              <a:spcBef>
                <a:spcPts val="450"/>
              </a:spcBef>
            </a:pPr>
            <a:r>
              <a:rPr lang="sq-AL" dirty="0" smtClean="0">
                <a:ea typeface="Verdana" panose="020B0604030504040204" pitchFamily="34" charset="0"/>
                <a:cs typeface="Verdana" panose="020B0604030504040204" pitchFamily="34" charset="0"/>
              </a:rPr>
              <a:t>Metodologjia </a:t>
            </a:r>
            <a:r>
              <a:rPr lang="sq-AL" dirty="0">
                <a:ea typeface="Verdana" panose="020B0604030504040204" pitchFamily="34" charset="0"/>
                <a:cs typeface="Verdana" panose="020B0604030504040204" pitchFamily="34" charset="0"/>
              </a:rPr>
              <a:t>e vlerësimit të </a:t>
            </a:r>
            <a:r>
              <a:rPr lang="sq-AL" dirty="0" smtClean="0">
                <a:ea typeface="Verdana" panose="020B0604030504040204" pitchFamily="34" charset="0"/>
                <a:cs typeface="Verdana" panose="020B0604030504040204" pitchFamily="34" charset="0"/>
              </a:rPr>
              <a:t>përdorur,  </a:t>
            </a:r>
            <a:r>
              <a:rPr lang="sq-AL" dirty="0">
                <a:ea typeface="Verdana" panose="020B0604030504040204" pitchFamily="34" charset="0"/>
                <a:cs typeface="Verdana" panose="020B0604030504040204" pitchFamily="34" charset="0"/>
              </a:rPr>
              <a:t>varet nga natyra dhe </a:t>
            </a:r>
            <a:r>
              <a:rPr lang="sq-AL" dirty="0" err="1">
                <a:ea typeface="Verdana" panose="020B0604030504040204" pitchFamily="34" charset="0"/>
                <a:cs typeface="Verdana" panose="020B0604030504040204" pitchFamily="34" charset="0"/>
              </a:rPr>
              <a:t>kompleksiteti</a:t>
            </a:r>
            <a:r>
              <a:rPr lang="sq-AL" dirty="0">
                <a:ea typeface="Verdana" panose="020B0604030504040204" pitchFamily="34" charset="0"/>
                <a:cs typeface="Verdana" panose="020B0604030504040204" pitchFamily="34" charset="0"/>
              </a:rPr>
              <a:t> i prokurimit.</a:t>
            </a:r>
          </a:p>
          <a:p>
            <a:pPr>
              <a:spcBef>
                <a:spcPts val="450"/>
              </a:spcBef>
            </a:pPr>
            <a:r>
              <a:rPr lang="sq-AL" dirty="0">
                <a:ea typeface="Verdana" panose="020B0604030504040204" pitchFamily="34" charset="0"/>
                <a:cs typeface="Verdana" panose="020B0604030504040204" pitchFamily="34" charset="0"/>
              </a:rPr>
              <a:t>Metodologjia e përzgjedhur duhet t'i mundësojë Komisionit të Vlerësimit që në mënyrë objektive dhe transparente të përcaktojë se cili tender ofron vlerën më të mirë për para </a:t>
            </a:r>
            <a:r>
              <a:rPr lang="sq-AL" dirty="0" smtClean="0">
                <a:ea typeface="Verdana" panose="020B0604030504040204" pitchFamily="34" charset="0"/>
                <a:cs typeface="Verdana" panose="020B0604030504040204" pitchFamily="34" charset="0"/>
              </a:rPr>
              <a:t>:</a:t>
            </a:r>
            <a:endParaRPr lang="sq-AL" dirty="0">
              <a:ea typeface="Verdana" panose="020B0604030504040204" pitchFamily="34" charset="0"/>
              <a:cs typeface="Verdana" panose="020B0604030504040204" pitchFamily="34" charset="0"/>
            </a:endParaRPr>
          </a:p>
          <a:p>
            <a:pPr marL="257175" lvl="1" indent="-257175">
              <a:spcBef>
                <a:spcPts val="450"/>
              </a:spcBef>
              <a:buClr>
                <a:schemeClr val="bg2"/>
              </a:buClr>
              <a:buSzPct val="75000"/>
              <a:buFont typeface="Wingdings" pitchFamily="2" charset="2"/>
              <a:buChar char="n"/>
            </a:pPr>
            <a:r>
              <a:rPr lang="sq-AL" dirty="0" smtClean="0">
                <a:ea typeface="Verdana" panose="020B0604030504040204" pitchFamily="34" charset="0"/>
                <a:cs typeface="Verdana" panose="020B0604030504040204" pitchFamily="34" charset="0"/>
              </a:rPr>
              <a:t>Tenderi i cili i </a:t>
            </a:r>
            <a:r>
              <a:rPr lang="sq-AL" dirty="0">
                <a:ea typeface="Verdana" panose="020B0604030504040204" pitchFamily="34" charset="0"/>
                <a:cs typeface="Verdana" panose="020B0604030504040204" pitchFamily="34" charset="0"/>
              </a:rPr>
              <a:t>plotëson kriteret cilësore;</a:t>
            </a:r>
          </a:p>
          <a:p>
            <a:pPr marL="257175" lvl="1" indent="-257175">
              <a:spcBef>
                <a:spcPts val="450"/>
              </a:spcBef>
              <a:buClr>
                <a:schemeClr val="bg2"/>
              </a:buClr>
              <a:buSzPct val="75000"/>
              <a:buFont typeface="Wingdings" pitchFamily="2" charset="2"/>
              <a:buChar char="n"/>
            </a:pPr>
            <a:r>
              <a:rPr lang="sq-AL" dirty="0">
                <a:ea typeface="Verdana" panose="020B0604030504040204" pitchFamily="34" charset="0"/>
                <a:cs typeface="Verdana" panose="020B0604030504040204" pitchFamily="34" charset="0"/>
              </a:rPr>
              <a:t>kostot e ciklit jetësor;</a:t>
            </a:r>
          </a:p>
          <a:p>
            <a:pPr marL="257175" lvl="1" indent="-257175">
              <a:spcBef>
                <a:spcPts val="450"/>
              </a:spcBef>
              <a:buClr>
                <a:schemeClr val="bg2"/>
              </a:buClr>
              <a:buSzPct val="75000"/>
              <a:buFont typeface="Wingdings" pitchFamily="2" charset="2"/>
              <a:buChar char="n"/>
            </a:pPr>
            <a:r>
              <a:rPr lang="sq-AL" dirty="0" smtClean="0">
                <a:ea typeface="Verdana" panose="020B0604030504040204" pitchFamily="34" charset="0"/>
                <a:cs typeface="Verdana" panose="020B0604030504040204" pitchFamily="34" charset="0"/>
              </a:rPr>
              <a:t>kriteret </a:t>
            </a:r>
            <a:r>
              <a:rPr lang="sq-AL" dirty="0">
                <a:ea typeface="Verdana" panose="020B0604030504040204" pitchFamily="34" charset="0"/>
                <a:cs typeface="Verdana" panose="020B0604030504040204" pitchFamily="34" charset="0"/>
              </a:rPr>
              <a:t>duhet të renditen (sipas renditjes së prioritetit) në dokumentet (zakonisht specifikimet) me koeficientin (nëse ka) dhe metodologjinë e rezultateve.</a:t>
            </a:r>
          </a:p>
          <a:p>
            <a:pPr marL="0" lvl="1">
              <a:spcBef>
                <a:spcPts val="450"/>
              </a:spcBef>
              <a:buClr>
                <a:schemeClr val="bg2"/>
              </a:buClr>
              <a:buSzPct val="75000"/>
            </a:pPr>
            <a:r>
              <a:rPr lang="sq-AL" b="1" dirty="0"/>
              <a:t>Çmimi /Cilësia – notimi numerik</a:t>
            </a:r>
            <a:endParaRPr lang="sq-AL" dirty="0">
              <a:ea typeface="Verdana" panose="020B0604030504040204" pitchFamily="34" charset="0"/>
              <a:cs typeface="Verdana" panose="020B0604030504040204" pitchFamily="34" charset="0"/>
            </a:endParaRPr>
          </a:p>
          <a:p>
            <a:pPr>
              <a:spcBef>
                <a:spcPts val="450"/>
              </a:spcBef>
            </a:pPr>
            <a:r>
              <a:rPr lang="sq-AL" dirty="0">
                <a:ea typeface="Verdana" panose="020B0604030504040204" pitchFamily="34" charset="0"/>
                <a:cs typeface="Verdana" panose="020B0604030504040204" pitchFamily="34" charset="0"/>
              </a:rPr>
              <a:t>Kjo metodologji është e dobishme për vlerësimin e blerjeve mesatare komplekse ku kriteret kualitative janë të një rëndësie të njëjtë.</a:t>
            </a:r>
          </a:p>
          <a:p>
            <a:pPr>
              <a:spcBef>
                <a:spcPts val="450"/>
              </a:spcBef>
            </a:pPr>
            <a:r>
              <a:rPr lang="sq-AL" dirty="0">
                <a:ea typeface="Verdana" panose="020B0604030504040204" pitchFamily="34" charset="0"/>
                <a:cs typeface="Verdana" panose="020B0604030504040204" pitchFamily="34" charset="0"/>
              </a:rPr>
              <a:t>Pas shqyrtimit të atyre tenderëve që nuk përputhen me kushtet për pjesëmarrje, një vlerësim numerik shpërndahet kundrejt secilit prej kritereve të dëshirueshme jo-kosto ose cilësore, në varësi të nivelit të pajtueshmërisë.</a:t>
            </a:r>
          </a:p>
          <a:p>
            <a:pPr>
              <a:spcBef>
                <a:spcPts val="450"/>
              </a:spcBef>
            </a:pPr>
            <a:r>
              <a:rPr lang="sq-AL" dirty="0">
                <a:ea typeface="Verdana" panose="020B0604030504040204" pitchFamily="34" charset="0"/>
                <a:cs typeface="Verdana" panose="020B0604030504040204" pitchFamily="34" charset="0"/>
              </a:rPr>
              <a:t>Vlerësimet janë kombinuar për çdo tender për të dhënë një rezultat të përgjithshëm të cilësisë.</a:t>
            </a:r>
          </a:p>
          <a:p>
            <a:pPr>
              <a:spcBef>
                <a:spcPts val="450"/>
              </a:spcBef>
            </a:pPr>
            <a:r>
              <a:rPr lang="sq-AL" dirty="0">
                <a:ea typeface="Verdana" panose="020B0604030504040204" pitchFamily="34" charset="0"/>
                <a:cs typeface="Verdana" panose="020B0604030504040204" pitchFamily="34" charset="0"/>
              </a:rPr>
              <a:t>Tenderët pastaj renditen sipas raportit të çmimit / rezultatit të cilësisë.</a:t>
            </a:r>
          </a:p>
          <a:p>
            <a:pPr marL="0" lvl="1">
              <a:spcBef>
                <a:spcPts val="450"/>
              </a:spcBef>
              <a:buClr>
                <a:schemeClr val="bg2"/>
              </a:buClr>
              <a:buSzPct val="75000"/>
            </a:pPr>
            <a:endParaRPr lang="sq-AL" dirty="0">
              <a:ea typeface="Verdana" panose="020B0604030504040204" pitchFamily="34" charset="0"/>
              <a:cs typeface="Verdana" panose="020B0604030504040204" pitchFamily="34" charset="0"/>
            </a:endParaRPr>
          </a:p>
          <a:p>
            <a:pPr marL="0" lvl="1">
              <a:spcBef>
                <a:spcPts val="450"/>
              </a:spcBef>
              <a:buClr>
                <a:schemeClr val="bg2"/>
              </a:buClr>
              <a:buSzPct val="75000"/>
            </a:pPr>
            <a:endParaRPr lang="sq-AL" dirty="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294967295"/>
          </p:nvPr>
        </p:nvSpPr>
        <p:spPr>
          <a:xfrm>
            <a:off x="6457950" y="5624513"/>
            <a:ext cx="2057400" cy="273844"/>
          </a:xfrm>
          <a:prstGeom prst="rect">
            <a:avLst/>
          </a:prstGeom>
        </p:spPr>
        <p:txBody>
          <a:bodyPr/>
          <a:lstStyle/>
          <a:p>
            <a:endParaRPr lang="sq-AL" dirty="0"/>
          </a:p>
        </p:txBody>
      </p:sp>
    </p:spTree>
    <p:extLst>
      <p:ext uri="{BB962C8B-B14F-4D97-AF65-F5344CB8AC3E}">
        <p14:creationId xmlns:p14="http://schemas.microsoft.com/office/powerpoint/2010/main" val="8646376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8750" y="986157"/>
            <a:ext cx="5820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Metodologjia e </a:t>
            </a:r>
            <a:r>
              <a:rPr lang="sq-AL" sz="2400" b="1" dirty="0" err="1">
                <a:solidFill>
                  <a:srgbClr val="0070C0"/>
                </a:solidFill>
              </a:rPr>
              <a:t>ponderimit</a:t>
            </a:r>
            <a:r>
              <a:rPr lang="sq-AL" sz="2400" b="1" dirty="0">
                <a:solidFill>
                  <a:srgbClr val="0070C0"/>
                </a:solidFill>
              </a:rPr>
              <a:t> te rezultatit </a:t>
            </a:r>
          </a:p>
        </p:txBody>
      </p:sp>
      <p:sp>
        <p:nvSpPr>
          <p:cNvPr id="3" name="Rectangle 2"/>
          <p:cNvSpPr/>
          <p:nvPr/>
        </p:nvSpPr>
        <p:spPr>
          <a:xfrm>
            <a:off x="0" y="1732384"/>
            <a:ext cx="9144000" cy="3818994"/>
          </a:xfrm>
          <a:prstGeom prst="rect">
            <a:avLst/>
          </a:prstGeom>
        </p:spPr>
        <p:txBody>
          <a:bodyPr wrap="square">
            <a:spAutoFit/>
          </a:bodyPr>
          <a:lstStyle/>
          <a:p>
            <a:pPr lvl="1">
              <a:spcBef>
                <a:spcPts val="450"/>
              </a:spcBef>
            </a:pPr>
            <a:r>
              <a:rPr lang="sq-AL" sz="1500" dirty="0">
                <a:ea typeface="Verdana" panose="020B0604030504040204" pitchFamily="34" charset="0"/>
                <a:cs typeface="Verdana" panose="020B0604030504040204" pitchFamily="34" charset="0"/>
              </a:rPr>
              <a:t>Kjo </a:t>
            </a:r>
            <a:r>
              <a:rPr lang="sq-AL" sz="1500" dirty="0">
                <a:ea typeface="Verdana" panose="020B0604030504040204" pitchFamily="34" charset="0"/>
                <a:cs typeface="Verdana" panose="020B0604030504040204" pitchFamily="34" charset="0"/>
              </a:rPr>
              <a:t>metodologji është e dobishme për vlerësimin e blerjeve komplekse ku kriteret e dhënies janë me rëndësi të ndryshme. Pas shqyrtimit të atyre tenderëve që nuk plotësojnë kushtet për pjesëmarrje, secilit kriter i jepet një peshë përqindje (duke shtuar deri në 100% në total).</a:t>
            </a:r>
          </a:p>
          <a:p>
            <a:pPr lvl="1">
              <a:spcBef>
                <a:spcPts val="450"/>
              </a:spcBef>
            </a:pPr>
            <a:r>
              <a:rPr lang="sq-AL" sz="1500" dirty="0">
                <a:ea typeface="Verdana" panose="020B0604030504040204" pitchFamily="34" charset="0"/>
                <a:cs typeface="Verdana" panose="020B0604030504040204" pitchFamily="34" charset="0"/>
              </a:rPr>
              <a:t>Pesha e </a:t>
            </a:r>
            <a:r>
              <a:rPr lang="sq-AL" sz="1500" dirty="0" err="1">
                <a:ea typeface="Verdana" panose="020B0604030504040204" pitchFamily="34" charset="0"/>
                <a:cs typeface="Verdana" panose="020B0604030504040204" pitchFamily="34" charset="0"/>
              </a:rPr>
              <a:t>alokuar</a:t>
            </a:r>
            <a:r>
              <a:rPr lang="sq-AL" sz="1500" dirty="0">
                <a:ea typeface="Verdana" panose="020B0604030504040204" pitchFamily="34" charset="0"/>
                <a:cs typeface="Verdana" panose="020B0604030504040204" pitchFamily="34" charset="0"/>
              </a:rPr>
              <a:t> për çdo kriter duhet të shpaloset në dokumentet e tenderit dhe nuk duhet të ndryshohet pas kësaj.</a:t>
            </a:r>
          </a:p>
          <a:p>
            <a:pPr lvl="1">
              <a:spcBef>
                <a:spcPts val="450"/>
              </a:spcBef>
            </a:pPr>
            <a:r>
              <a:rPr lang="sq-AL" sz="1500" dirty="0">
                <a:ea typeface="Verdana" panose="020B0604030504040204" pitchFamily="34" charset="0"/>
                <a:cs typeface="Verdana" panose="020B0604030504040204" pitchFamily="34" charset="0"/>
              </a:rPr>
              <a:t>Çmimi i është dhënë një peshë numerike në të njëjtën mënyrë si kritere të tjera dhe të kombinuara për të dhënë një rezultat të përgjithshme</a:t>
            </a:r>
            <a:r>
              <a:rPr lang="sq-AL" sz="1500" dirty="0">
                <a:ea typeface="Verdana" panose="020B0604030504040204" pitchFamily="34" charset="0"/>
                <a:cs typeface="Verdana" panose="020B0604030504040204" pitchFamily="34" charset="0"/>
              </a:rPr>
              <a:t>.</a:t>
            </a:r>
          </a:p>
          <a:p>
            <a:pPr marL="342900" lvl="2">
              <a:spcBef>
                <a:spcPts val="450"/>
              </a:spcBef>
              <a:buClr>
                <a:schemeClr val="bg2"/>
              </a:buClr>
              <a:buSzPct val="75000"/>
            </a:pPr>
            <a:r>
              <a:rPr lang="sq-AL" altLang="el-GR" sz="1500" dirty="0">
                <a:ea typeface="Verdana" panose="020B0604030504040204" pitchFamily="34" charset="0"/>
                <a:cs typeface="Verdana" panose="020B0604030504040204" pitchFamily="34" charset="0"/>
              </a:rPr>
              <a:t>Tenderi </a:t>
            </a:r>
            <a:r>
              <a:rPr lang="sq-AL" altLang="el-GR" sz="1500" dirty="0">
                <a:ea typeface="Verdana" panose="020B0604030504040204" pitchFamily="34" charset="0"/>
                <a:cs typeface="Verdana" panose="020B0604030504040204" pitchFamily="34" charset="0"/>
              </a:rPr>
              <a:t>më i favorshëm (sipas kritereve të dhëna) nuk duhet të jepet pikë maksimale, përveç nëse autoriteti kontraktues nuk mund të imagjinonte një zgjidhje më të mirë</a:t>
            </a:r>
          </a:p>
          <a:p>
            <a:pPr marL="342900" lvl="2">
              <a:spcBef>
                <a:spcPts val="450"/>
              </a:spcBef>
              <a:buClr>
                <a:schemeClr val="bg2"/>
              </a:buClr>
              <a:buSzPct val="75000"/>
            </a:pPr>
            <a:r>
              <a:rPr lang="sq-AL" altLang="el-GR" sz="1500" dirty="0">
                <a:ea typeface="Verdana" panose="020B0604030504040204" pitchFamily="34" charset="0"/>
                <a:cs typeface="Verdana" panose="020B0604030504040204" pitchFamily="34" charset="0"/>
              </a:rPr>
              <a:t>Tenderët mund të vlerësohen, në parim, në bazë të njëri-tjetrit, si për kriteret në lidhje me çmimin</a:t>
            </a:r>
          </a:p>
          <a:p>
            <a:pPr marL="342900" lvl="2">
              <a:spcBef>
                <a:spcPts val="450"/>
              </a:spcBef>
              <a:buClr>
                <a:schemeClr val="bg2"/>
              </a:buClr>
              <a:buSzPct val="75000"/>
            </a:pPr>
            <a:r>
              <a:rPr lang="sq-AL" altLang="el-GR" sz="1500" dirty="0">
                <a:ea typeface="Verdana" panose="020B0604030504040204" pitchFamily="34" charset="0"/>
                <a:cs typeface="Verdana" panose="020B0604030504040204" pitchFamily="34" charset="0"/>
              </a:rPr>
              <a:t>Sidoqoftë, një vlerësim relativ i tenderëve - si për kriteret në lidhje me çmimin - mund të jetë një shkelje e sistemit ligjor nëse ka një rëndësi konkrete për rezultatin e konkurrencës.</a:t>
            </a:r>
          </a:p>
          <a:p>
            <a:pPr lvl="1">
              <a:spcBef>
                <a:spcPts val="450"/>
              </a:spcBef>
            </a:pPr>
            <a:endParaRPr lang="sq-AL" sz="1500" dirty="0">
              <a:ea typeface="Verdana" panose="020B0604030504040204" pitchFamily="34" charset="0"/>
              <a:cs typeface="Verdana" panose="020B0604030504040204" pitchFamily="34" charset="0"/>
            </a:endParaRPr>
          </a:p>
          <a:p>
            <a:pPr>
              <a:spcBef>
                <a:spcPts val="450"/>
              </a:spcBef>
            </a:pPr>
            <a:endParaRPr lang="sq-AL" dirty="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294967295"/>
          </p:nvPr>
        </p:nvSpPr>
        <p:spPr>
          <a:xfrm>
            <a:off x="6457950" y="5624513"/>
            <a:ext cx="2057400" cy="273844"/>
          </a:xfrm>
          <a:prstGeom prst="rect">
            <a:avLst/>
          </a:prstGeom>
        </p:spPr>
        <p:txBody>
          <a:bodyPr/>
          <a:lstStyle/>
          <a:p>
            <a:endParaRPr lang="sq-AL" dirty="0"/>
          </a:p>
        </p:txBody>
      </p:sp>
    </p:spTree>
    <p:extLst>
      <p:ext uri="{BB962C8B-B14F-4D97-AF65-F5344CB8AC3E}">
        <p14:creationId xmlns:p14="http://schemas.microsoft.com/office/powerpoint/2010/main" val="951076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6126"/>
            <a:ext cx="44541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b="1" dirty="0"/>
              <a:t> </a:t>
            </a:r>
            <a:r>
              <a:rPr lang="pt-BR" sz="2400" b="1" dirty="0">
                <a:solidFill>
                  <a:srgbClr val="0070C0"/>
                </a:solidFill>
              </a:rPr>
              <a:t>Vendosja e peshave te TEMF</a:t>
            </a:r>
            <a:endParaRPr lang="en-US" sz="2400" b="1" dirty="0">
              <a:solidFill>
                <a:srgbClr val="0070C0"/>
              </a:solidFill>
            </a:endParaRPr>
          </a:p>
        </p:txBody>
      </p:sp>
      <p:sp>
        <p:nvSpPr>
          <p:cNvPr id="3" name="Rectangle 2"/>
          <p:cNvSpPr/>
          <p:nvPr/>
        </p:nvSpPr>
        <p:spPr>
          <a:xfrm>
            <a:off x="76200" y="762000"/>
            <a:ext cx="9144000" cy="5868273"/>
          </a:xfrm>
          <a:prstGeom prst="rect">
            <a:avLst/>
          </a:prstGeom>
        </p:spPr>
        <p:txBody>
          <a:bodyPr wrap="square">
            <a:spAutoFit/>
          </a:bodyPr>
          <a:lstStyle/>
          <a:p>
            <a:pPr>
              <a:spcBef>
                <a:spcPts val="450"/>
              </a:spcBef>
            </a:pPr>
            <a:r>
              <a:rPr lang="sq-AL" dirty="0">
                <a:solidFill>
                  <a:srgbClr val="000000"/>
                </a:solidFill>
                <a:ea typeface="Verdana" panose="020B0604030504040204" pitchFamily="34" charset="0"/>
                <a:cs typeface="Verdana" panose="020B0604030504040204" pitchFamily="34" charset="0"/>
              </a:rPr>
              <a:t>Tenderi ekonomikisht më i favorshëm përcaktohet duke peshuar kualitetin teknik kundrejt çmimit në një bazë [.T ./ .F], ku T është pesha e cilësisë teknike dhe F është pesha e çmimit. </a:t>
            </a:r>
          </a:p>
          <a:p>
            <a:pPr>
              <a:spcBef>
                <a:spcPts val="450"/>
              </a:spcBef>
            </a:pPr>
            <a:r>
              <a:rPr lang="sq-AL" dirty="0" smtClean="0">
                <a:solidFill>
                  <a:srgbClr val="000000"/>
                </a:solidFill>
                <a:ea typeface="Verdana" panose="020B0604030504040204" pitchFamily="34" charset="0"/>
                <a:cs typeface="Verdana" panose="020B0604030504040204" pitchFamily="34" charset="0"/>
              </a:rPr>
              <a:t>Peshat </a:t>
            </a:r>
            <a:r>
              <a:rPr lang="sq-AL" dirty="0">
                <a:solidFill>
                  <a:srgbClr val="000000"/>
                </a:solidFill>
                <a:ea typeface="Verdana" panose="020B0604030504040204" pitchFamily="34" charset="0"/>
                <a:cs typeface="Verdana" panose="020B0604030504040204" pitchFamily="34" charset="0"/>
              </a:rPr>
              <a:t>më të zakonshme janë 60/40, 70/30, 80/20, gjithmonë duke shtuar deri në 100</a:t>
            </a:r>
            <a:r>
              <a:rPr lang="sq-AL" dirty="0" smtClean="0">
                <a:solidFill>
                  <a:srgbClr val="000000"/>
                </a:solidFill>
                <a:ea typeface="Verdana" panose="020B0604030504040204" pitchFamily="34" charset="0"/>
                <a:cs typeface="Verdana" panose="020B0604030504040204" pitchFamily="34" charset="0"/>
              </a:rPr>
              <a:t>.</a:t>
            </a:r>
          </a:p>
          <a:p>
            <a:pPr algn="just">
              <a:spcBef>
                <a:spcPts val="450"/>
              </a:spcBef>
            </a:pPr>
            <a:r>
              <a:rPr lang="sq-AL" dirty="0">
                <a:solidFill>
                  <a:srgbClr val="000000"/>
                </a:solidFill>
                <a:ea typeface="Verdana" panose="020B0604030504040204" pitchFamily="34" charset="0"/>
                <a:cs typeface="Verdana" panose="020B0604030504040204" pitchFamily="34" charset="0"/>
              </a:rPr>
              <a:t>Pas vlerësimit të përputhshmërisë administrative të ofertave të marra, gjatë vlerësimit të ofertave teknike, çdo vlerësues j</a:t>
            </a:r>
            <a:r>
              <a:rPr lang="en-US" dirty="0">
                <a:solidFill>
                  <a:srgbClr val="000000"/>
                </a:solidFill>
                <a:ea typeface="Verdana" panose="020B0604030504040204" pitchFamily="34" charset="0"/>
                <a:cs typeface="Verdana" panose="020B0604030504040204" pitchFamily="34" charset="0"/>
              </a:rPr>
              <a:t>e</a:t>
            </a:r>
            <a:r>
              <a:rPr lang="sq-AL" dirty="0">
                <a:solidFill>
                  <a:srgbClr val="000000"/>
                </a:solidFill>
                <a:ea typeface="Verdana" panose="020B0604030504040204" pitchFamily="34" charset="0"/>
                <a:cs typeface="Verdana" panose="020B0604030504040204" pitchFamily="34" charset="0"/>
              </a:rPr>
              <a:t>p secilit ofertues një rezultat </a:t>
            </a:r>
            <a:r>
              <a:rPr lang="sq-AL" b="1" dirty="0">
                <a:solidFill>
                  <a:srgbClr val="000000"/>
                </a:solidFill>
                <a:ea typeface="Verdana" panose="020B0604030504040204" pitchFamily="34" charset="0"/>
                <a:cs typeface="Verdana" panose="020B0604030504040204" pitchFamily="34" charset="0"/>
              </a:rPr>
              <a:t>prej një maksimumi prej 100 pikash</a:t>
            </a:r>
            <a:r>
              <a:rPr lang="sq-AL" dirty="0">
                <a:solidFill>
                  <a:srgbClr val="000000"/>
                </a:solidFill>
                <a:ea typeface="Verdana" panose="020B0604030504040204" pitchFamily="34" charset="0"/>
                <a:cs typeface="Verdana" panose="020B0604030504040204" pitchFamily="34" charset="0"/>
              </a:rPr>
              <a:t> në përputhje me kriteret teknike dhe çdo nën-kriter të përshkruar. </a:t>
            </a:r>
            <a:r>
              <a:rPr lang="sq-AL" b="1" dirty="0">
                <a:solidFill>
                  <a:srgbClr val="000000"/>
                </a:solidFill>
                <a:ea typeface="Verdana" panose="020B0604030504040204" pitchFamily="34" charset="0"/>
                <a:cs typeface="Verdana" panose="020B0604030504040204" pitchFamily="34" charset="0"/>
              </a:rPr>
              <a:t>Rezultati përfundimtar</a:t>
            </a:r>
            <a:r>
              <a:rPr lang="sq-AL" dirty="0">
                <a:solidFill>
                  <a:srgbClr val="000000"/>
                </a:solidFill>
                <a:ea typeface="Verdana" panose="020B0604030504040204" pitchFamily="34" charset="0"/>
                <a:cs typeface="Verdana" panose="020B0604030504040204" pitchFamily="34" charset="0"/>
              </a:rPr>
              <a:t> arrihet duke llogaritur mesataren aritmetike të rezultatit individual të secilit vlerësues. </a:t>
            </a:r>
            <a:r>
              <a:rPr lang="sq-AL" b="1" dirty="0">
                <a:solidFill>
                  <a:srgbClr val="000000"/>
                </a:solidFill>
                <a:ea typeface="Verdana" panose="020B0604030504040204" pitchFamily="34" charset="0"/>
                <a:cs typeface="Verdana" panose="020B0604030504040204" pitchFamily="34" charset="0"/>
              </a:rPr>
              <a:t>Secili vlerësues duhet gjithashtu të listojë pikat e forta dhe të dobëta të çdo ofertuesi për çdo kriter</a:t>
            </a:r>
            <a:r>
              <a:rPr lang="sq-AL" b="1" dirty="0" smtClean="0">
                <a:solidFill>
                  <a:srgbClr val="000000"/>
                </a:solidFill>
                <a:ea typeface="Verdana" panose="020B0604030504040204" pitchFamily="34" charset="0"/>
                <a:cs typeface="Verdana" panose="020B0604030504040204" pitchFamily="34" charset="0"/>
              </a:rPr>
              <a:t>.</a:t>
            </a:r>
            <a:endParaRPr lang="sq-AL" b="1" dirty="0">
              <a:solidFill>
                <a:srgbClr val="000000"/>
              </a:solidFill>
              <a:ea typeface="Verdana" panose="020B0604030504040204" pitchFamily="34" charset="0"/>
              <a:cs typeface="Verdana" panose="020B0604030504040204" pitchFamily="34" charset="0"/>
            </a:endParaRPr>
          </a:p>
          <a:p>
            <a:pPr algn="just">
              <a:spcBef>
                <a:spcPts val="450"/>
              </a:spcBef>
            </a:pPr>
            <a:r>
              <a:rPr lang="sq-AL" dirty="0">
                <a:solidFill>
                  <a:srgbClr val="000000"/>
                </a:solidFill>
                <a:ea typeface="Verdana" panose="020B0604030504040204" pitchFamily="34" charset="0"/>
                <a:cs typeface="Verdana" panose="020B0604030504040204" pitchFamily="34" charset="0"/>
              </a:rPr>
              <a:t>Një prag mesatar i pjesshëm për pjesën teknike </a:t>
            </a:r>
            <a:r>
              <a:rPr lang="sq-AL" b="1" dirty="0">
                <a:solidFill>
                  <a:srgbClr val="000000"/>
                </a:solidFill>
                <a:ea typeface="Verdana" panose="020B0604030504040204" pitchFamily="34" charset="0"/>
                <a:cs typeface="Verdana" panose="020B0604030504040204" pitchFamily="34" charset="0"/>
              </a:rPr>
              <a:t>DUHET</a:t>
            </a:r>
            <a:r>
              <a:rPr lang="sq-AL" dirty="0">
                <a:solidFill>
                  <a:srgbClr val="000000"/>
                </a:solidFill>
                <a:ea typeface="Verdana" panose="020B0604030504040204" pitchFamily="34" charset="0"/>
                <a:cs typeface="Verdana" panose="020B0604030504040204" pitchFamily="34" charset="0"/>
              </a:rPr>
              <a:t> të përcaktohet në dokumentin e tenderit duke deklaruar në mënyrë të qartë se vetëm tenderët me nota mesatare prej së paku &lt;X numër&gt; të pikave do të kualifikohen për vlerësimin financiar</a:t>
            </a:r>
            <a:r>
              <a:rPr lang="sq-AL" dirty="0" smtClean="0">
                <a:solidFill>
                  <a:srgbClr val="000000"/>
                </a:solidFill>
                <a:ea typeface="Verdana" panose="020B0604030504040204" pitchFamily="34" charset="0"/>
                <a:cs typeface="Verdana" panose="020B0604030504040204" pitchFamily="34" charset="0"/>
              </a:rPr>
              <a:t>.</a:t>
            </a:r>
          </a:p>
          <a:p>
            <a:pPr>
              <a:spcBef>
                <a:spcPts val="450"/>
              </a:spcBef>
            </a:pPr>
            <a:r>
              <a:rPr lang="sq-AL" dirty="0">
                <a:solidFill>
                  <a:srgbClr val="000000"/>
                </a:solidFill>
                <a:ea typeface="Verdana" panose="020B0604030504040204" pitchFamily="34" charset="0"/>
                <a:cs typeface="Verdana" panose="020B0604030504040204" pitchFamily="34" charset="0"/>
              </a:rPr>
              <a:t>Ofertat financiare për tenderët të cilat nuk janë eliminuar gjatë vlerësimit teknik, d.m.th. ato që kanë arritur pragun mesatar të përcaktuar, duhet të vlerësohen.</a:t>
            </a:r>
          </a:p>
          <a:p>
            <a:pPr>
              <a:spcBef>
                <a:spcPts val="450"/>
              </a:spcBef>
            </a:pPr>
            <a:r>
              <a:rPr lang="sq-AL" dirty="0">
                <a:solidFill>
                  <a:srgbClr val="000000"/>
                </a:solidFill>
                <a:ea typeface="Verdana" panose="020B0604030504040204" pitchFamily="34" charset="0"/>
                <a:cs typeface="Verdana" panose="020B0604030504040204" pitchFamily="34" charset="0"/>
              </a:rPr>
              <a:t>Komisioni Vlerësues pas kontrollimit të </a:t>
            </a:r>
            <a:r>
              <a:rPr lang="sq-AL" dirty="0" smtClean="0">
                <a:solidFill>
                  <a:srgbClr val="000000"/>
                </a:solidFill>
                <a:ea typeface="Verdana" panose="020B0604030504040204" pitchFamily="34" charset="0"/>
                <a:cs typeface="Verdana" panose="020B0604030504040204" pitchFamily="34" charset="0"/>
              </a:rPr>
              <a:t>ofertave duhet </a:t>
            </a:r>
            <a:r>
              <a:rPr lang="sq-AL" dirty="0">
                <a:solidFill>
                  <a:srgbClr val="000000"/>
                </a:solidFill>
                <a:ea typeface="Verdana" panose="020B0604030504040204" pitchFamily="34" charset="0"/>
                <a:cs typeface="Verdana" panose="020B0604030504040204" pitchFamily="34" charset="0"/>
              </a:rPr>
              <a:t>të japë pikë për secilën ofertë </a:t>
            </a:r>
            <a:r>
              <a:rPr lang="sq-AL" dirty="0" smtClean="0">
                <a:solidFill>
                  <a:srgbClr val="000000"/>
                </a:solidFill>
                <a:ea typeface="Verdana" panose="020B0604030504040204" pitchFamily="34" charset="0"/>
                <a:cs typeface="Verdana" panose="020B0604030504040204" pitchFamily="34" charset="0"/>
              </a:rPr>
              <a:t>.</a:t>
            </a:r>
            <a:endParaRPr lang="sq-AL" dirty="0">
              <a:solidFill>
                <a:srgbClr val="000000"/>
              </a:solidFill>
              <a:ea typeface="Verdana" panose="020B0604030504040204" pitchFamily="34" charset="0"/>
              <a:cs typeface="Verdana" panose="020B0604030504040204" pitchFamily="34" charset="0"/>
            </a:endParaRPr>
          </a:p>
          <a:p>
            <a:pPr>
              <a:spcBef>
                <a:spcPts val="450"/>
              </a:spcBef>
            </a:pPr>
            <a:r>
              <a:rPr lang="sq-AL" dirty="0">
                <a:solidFill>
                  <a:srgbClr val="000000"/>
                </a:solidFill>
                <a:ea typeface="Verdana" panose="020B0604030504040204" pitchFamily="34" charset="0"/>
                <a:cs typeface="Verdana" panose="020B0604030504040204" pitchFamily="34" charset="0"/>
              </a:rPr>
              <a:t>Piket jepen me anë të formulës së mëposhtme:</a:t>
            </a:r>
          </a:p>
          <a:p>
            <a:pPr algn="just">
              <a:spcBef>
                <a:spcPts val="450"/>
              </a:spcBef>
            </a:pPr>
            <a:endParaRPr lang="sq-AL" dirty="0">
              <a:solidFill>
                <a:srgbClr val="000000"/>
              </a:solidFill>
              <a:ea typeface="Verdana" panose="020B0604030504040204" pitchFamily="34" charset="0"/>
              <a:cs typeface="Verdana" panose="020B0604030504040204" pitchFamily="34" charset="0"/>
            </a:endParaRPr>
          </a:p>
          <a:p>
            <a:pPr>
              <a:spcBef>
                <a:spcPts val="450"/>
              </a:spcBef>
            </a:pPr>
            <a:endParaRPr lang="sq-AL" dirty="0">
              <a:solidFill>
                <a:srgbClr val="00000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685467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0"/>
          <p:cNvGrpSpPr/>
          <p:nvPr/>
        </p:nvGrpSpPr>
        <p:grpSpPr>
          <a:xfrm>
            <a:off x="367234" y="1273121"/>
            <a:ext cx="5523806" cy="1130385"/>
            <a:chOff x="700354" y="3645024"/>
            <a:chExt cx="8304849" cy="1507180"/>
          </a:xfrm>
        </p:grpSpPr>
        <p:sp>
          <p:nvSpPr>
            <p:cNvPr id="4" name="Rectangle 3"/>
            <p:cNvSpPr/>
            <p:nvPr/>
          </p:nvSpPr>
          <p:spPr>
            <a:xfrm>
              <a:off x="700354" y="3952801"/>
              <a:ext cx="4066252" cy="492443"/>
            </a:xfrm>
            <a:prstGeom prst="rect">
              <a:avLst/>
            </a:prstGeom>
          </p:spPr>
          <p:txBody>
            <a:bodyPr wrap="none">
              <a:spAutoFit/>
            </a:bodyPr>
            <a:lstStyle/>
            <a:p>
              <a:r>
                <a:rPr lang="sq-AL" dirty="0">
                  <a:solidFill>
                    <a:srgbClr val="000000"/>
                  </a:solidFill>
                  <a:ea typeface="Verdana" panose="020B0604030504040204" pitchFamily="34" charset="0"/>
                  <a:cs typeface="Verdana" panose="020B0604030504040204" pitchFamily="34" charset="0"/>
                </a:rPr>
                <a:t>Rezultati përfundimtar </a:t>
              </a:r>
              <a:r>
                <a:rPr lang="en-US" dirty="0">
                  <a:solidFill>
                    <a:srgbClr val="000000"/>
                  </a:solidFill>
                  <a:ea typeface="Verdana" panose="020B0604030504040204" pitchFamily="34" charset="0"/>
                  <a:cs typeface="Verdana" panose="020B0604030504040204" pitchFamily="34" charset="0"/>
                </a:rPr>
                <a:t>= </a:t>
              </a:r>
              <a:endParaRPr lang="en-US" dirty="0"/>
            </a:p>
          </p:txBody>
        </p:sp>
        <p:sp>
          <p:nvSpPr>
            <p:cNvPr id="5" name="Rectangle 4"/>
            <p:cNvSpPr/>
            <p:nvPr/>
          </p:nvSpPr>
          <p:spPr>
            <a:xfrm>
              <a:off x="3772483" y="3645024"/>
              <a:ext cx="5232720" cy="492443"/>
            </a:xfrm>
            <a:prstGeom prst="rect">
              <a:avLst/>
            </a:prstGeom>
          </p:spPr>
          <p:txBody>
            <a:bodyPr wrap="none">
              <a:spAutoFit/>
            </a:bodyPr>
            <a:lstStyle/>
            <a:p>
              <a:pPr>
                <a:spcBef>
                  <a:spcPts val="450"/>
                </a:spcBef>
              </a:pPr>
              <a:r>
                <a:rPr lang="sq-AL" dirty="0">
                  <a:solidFill>
                    <a:srgbClr val="000000"/>
                  </a:solidFill>
                  <a:ea typeface="Verdana" panose="020B0604030504040204" pitchFamily="34" charset="0"/>
                  <a:cs typeface="Verdana" panose="020B0604030504040204" pitchFamily="34" charset="0"/>
                </a:rPr>
                <a:t>oferta më e ulët financiare x 100</a:t>
              </a:r>
            </a:p>
          </p:txBody>
        </p:sp>
        <p:sp>
          <p:nvSpPr>
            <p:cNvPr id="6" name="Rectangle 5"/>
            <p:cNvSpPr/>
            <p:nvPr/>
          </p:nvSpPr>
          <p:spPr>
            <a:xfrm>
              <a:off x="2787282" y="4290429"/>
              <a:ext cx="5385117" cy="861775"/>
            </a:xfrm>
            <a:prstGeom prst="rect">
              <a:avLst/>
            </a:prstGeom>
          </p:spPr>
          <p:txBody>
            <a:bodyPr wrap="square">
              <a:spAutoFit/>
            </a:bodyPr>
            <a:lstStyle/>
            <a:p>
              <a:pPr>
                <a:spcBef>
                  <a:spcPts val="450"/>
                </a:spcBef>
              </a:pPr>
              <a:r>
                <a:rPr lang="sq-AL" dirty="0">
                  <a:solidFill>
                    <a:srgbClr val="000000"/>
                  </a:solidFill>
                  <a:ea typeface="Verdana" panose="020B0604030504040204" pitchFamily="34" charset="0"/>
                  <a:cs typeface="Verdana" panose="020B0604030504040204" pitchFamily="34" charset="0"/>
                </a:rPr>
                <a:t>oferta financiare e tenderit që merret parasysh</a:t>
              </a:r>
              <a:endParaRPr lang="sq-AL" dirty="0">
                <a:ea typeface="Verdana" panose="020B0604030504040204" pitchFamily="34" charset="0"/>
                <a:cs typeface="Verdana" panose="020B0604030504040204" pitchFamily="34" charset="0"/>
              </a:endParaRPr>
            </a:p>
          </p:txBody>
        </p:sp>
        <p:cxnSp>
          <p:nvCxnSpPr>
            <p:cNvPr id="8" name="Straight Connector 7"/>
            <p:cNvCxnSpPr/>
            <p:nvPr/>
          </p:nvCxnSpPr>
          <p:spPr>
            <a:xfrm flipV="1">
              <a:off x="3352232" y="4152976"/>
              <a:ext cx="5172267" cy="43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254022" y="2092990"/>
            <a:ext cx="6480720" cy="646331"/>
          </a:xfrm>
          <a:prstGeom prst="rect">
            <a:avLst/>
          </a:prstGeom>
        </p:spPr>
        <p:txBody>
          <a:bodyPr wrap="square">
            <a:spAutoFit/>
          </a:bodyPr>
          <a:lstStyle/>
          <a:p>
            <a:pPr>
              <a:spcBef>
                <a:spcPts val="450"/>
              </a:spcBef>
            </a:pPr>
            <a:r>
              <a:rPr lang="sq-AL" dirty="0">
                <a:solidFill>
                  <a:srgbClr val="000000"/>
                </a:solidFill>
                <a:ea typeface="Verdana" panose="020B0604030504040204" pitchFamily="34" charset="0"/>
                <a:cs typeface="Verdana" panose="020B0604030504040204" pitchFamily="34" charset="0"/>
              </a:rPr>
              <a:t>Kështu oferta me çmimin më të ulët merr 100 pikë dhe çdo ofertë tjetër merr më pak pikë.</a:t>
            </a:r>
          </a:p>
        </p:txBody>
      </p:sp>
      <p:sp>
        <p:nvSpPr>
          <p:cNvPr id="11" name="Rectangle 10"/>
          <p:cNvSpPr/>
          <p:nvPr/>
        </p:nvSpPr>
        <p:spPr>
          <a:xfrm>
            <a:off x="-15662" y="2623754"/>
            <a:ext cx="9159662" cy="987450"/>
          </a:xfrm>
          <a:prstGeom prst="rect">
            <a:avLst/>
          </a:prstGeom>
        </p:spPr>
        <p:txBody>
          <a:bodyPr wrap="square">
            <a:spAutoFit/>
          </a:bodyPr>
          <a:lstStyle/>
          <a:p>
            <a:pPr>
              <a:spcBef>
                <a:spcPts val="450"/>
              </a:spcBef>
            </a:pPr>
            <a:r>
              <a:rPr lang="sq-AL" dirty="0" smtClean="0">
                <a:solidFill>
                  <a:srgbClr val="000000"/>
                </a:solidFill>
                <a:ea typeface="Verdana" panose="020B0604030504040204" pitchFamily="34" charset="0"/>
                <a:cs typeface="Verdana" panose="020B0604030504040204" pitchFamily="34" charset="0"/>
              </a:rPr>
              <a:t>Renditja pastaj vendoset duke peshuar kualitetin teknik kundrejt çmimit në bazën [.T ./. F.] e cila tashmë është përcaktuar në Hapin 1. </a:t>
            </a:r>
          </a:p>
          <a:p>
            <a:pPr>
              <a:spcBef>
                <a:spcPts val="450"/>
              </a:spcBef>
            </a:pPr>
            <a:r>
              <a:rPr lang="sq-AL" dirty="0" smtClean="0">
                <a:solidFill>
                  <a:srgbClr val="000000"/>
                </a:solidFill>
                <a:ea typeface="Verdana" panose="020B0604030504040204" pitchFamily="34" charset="0"/>
                <a:cs typeface="Verdana" panose="020B0604030504040204" pitchFamily="34" charset="0"/>
              </a:rPr>
              <a:t>Për </a:t>
            </a:r>
            <a:r>
              <a:rPr lang="sq-AL" dirty="0">
                <a:solidFill>
                  <a:srgbClr val="000000"/>
                </a:solidFill>
                <a:ea typeface="Verdana" panose="020B0604030504040204" pitchFamily="34" charset="0"/>
                <a:cs typeface="Verdana" panose="020B0604030504040204" pitchFamily="34" charset="0"/>
              </a:rPr>
              <a:t>çdo ofertë, rezultati i përgjithshëm llogaritet duke përdorur formulën e mëposhtme:</a:t>
            </a:r>
          </a:p>
        </p:txBody>
      </p:sp>
      <p:pic>
        <p:nvPicPr>
          <p:cNvPr id="12" name="Picture 11"/>
          <p:cNvPicPr>
            <a:picLocks noChangeAspect="1"/>
          </p:cNvPicPr>
          <p:nvPr/>
        </p:nvPicPr>
        <p:blipFill>
          <a:blip r:embed="rId2"/>
          <a:stretch>
            <a:fillRect/>
          </a:stretch>
        </p:blipFill>
        <p:spPr>
          <a:xfrm>
            <a:off x="677036" y="3842158"/>
            <a:ext cx="4730987" cy="859610"/>
          </a:xfrm>
          <a:prstGeom prst="rect">
            <a:avLst/>
          </a:prstGeom>
        </p:spPr>
      </p:pic>
    </p:spTree>
    <p:extLst>
      <p:ext uri="{BB962C8B-B14F-4D97-AF65-F5344CB8AC3E}">
        <p14:creationId xmlns:p14="http://schemas.microsoft.com/office/powerpoint/2010/main" val="13727686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31094"/>
            <a:ext cx="8515350" cy="994172"/>
          </a:xfrm>
        </p:spPr>
        <p:txBody>
          <a:bodyPr>
            <a:normAutofit/>
          </a:bodyPr>
          <a:lstStyle/>
          <a:p>
            <a:r>
              <a:rPr lang="da-DK" sz="1350" b="1" dirty="0">
                <a:latin typeface="+mn-lt"/>
              </a:rPr>
              <a:t>Sipas legjislacionit dytësor të prokurimit në Kosovë, në çdo dosje tenderi jepet modeli standard i aplikimit të  kritereve të MEAT me formulat dhe udhëzimet detale se si mund të vlerësohet. </a:t>
            </a:r>
            <a:r>
              <a:rPr lang="sq-AL" sz="1350" dirty="0">
                <a:latin typeface="+mn-lt"/>
              </a:rPr>
              <a:t/>
            </a:r>
            <a:br>
              <a:rPr lang="sq-AL" sz="1350" dirty="0">
                <a:latin typeface="+mn-lt"/>
              </a:rPr>
            </a:br>
            <a:endParaRPr lang="sq-AL" sz="1350" dirty="0">
              <a:latin typeface="+mn-lt"/>
            </a:endParaRPr>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nvPr>
            </p:nvGraphicFramePr>
            <p:xfrm>
              <a:off x="862146" y="2393180"/>
              <a:ext cx="6675121" cy="2624234"/>
            </p:xfrm>
            <a:graphic>
              <a:graphicData uri="http://schemas.openxmlformats.org/drawingml/2006/table">
                <a:tbl>
                  <a:tblPr firstRow="1" firstCol="1" lastRow="1" lastCol="1" bandRow="1" bandCol="1">
                    <a:tableStyleId>{5C22544A-7EE6-4342-B048-85BDC9FD1C3A}</a:tableStyleId>
                  </a:tblPr>
                  <a:tblGrid>
                    <a:gridCol w="244283"/>
                    <a:gridCol w="1343557"/>
                    <a:gridCol w="2809254"/>
                    <a:gridCol w="297977"/>
                    <a:gridCol w="450567"/>
                    <a:gridCol w="1529483"/>
                  </a:tblGrid>
                  <a:tr h="144590">
                    <a:tc gridSpan="2">
                      <a:txBody>
                        <a:bodyPr/>
                        <a:lstStyle/>
                        <a:p>
                          <a:pPr marL="171450" marR="0" indent="-171450" algn="just">
                            <a:lnSpc>
                              <a:spcPct val="115000"/>
                            </a:lnSpc>
                            <a:spcBef>
                              <a:spcPts val="0"/>
                            </a:spcBef>
                            <a:spcAft>
                              <a:spcPts val="1000"/>
                            </a:spcAft>
                          </a:pPr>
                          <a:r>
                            <a:rPr lang="sq-AL" sz="800" dirty="0">
                              <a:effectLst/>
                            </a:rPr>
                            <a:t>Kategoritë</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sq-AL"/>
                        </a:p>
                      </a:txBody>
                      <a:tcPr/>
                    </a:tc>
                    <a:tc>
                      <a:txBody>
                        <a:bodyPr/>
                        <a:lstStyle/>
                        <a:p>
                          <a:pPr marL="171450" marR="0" indent="-171450" algn="just">
                            <a:lnSpc>
                              <a:spcPct val="115000"/>
                            </a:lnSpc>
                            <a:spcBef>
                              <a:spcPts val="0"/>
                            </a:spcBef>
                            <a:spcAft>
                              <a:spcPts val="1000"/>
                            </a:spcAft>
                          </a:pPr>
                          <a:r>
                            <a:rPr lang="sq-AL" sz="800">
                              <a:effectLst/>
                            </a:rPr>
                            <a:t>Përshkrimi i kritereve</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marL="171450" marR="0" indent="-171450" algn="just">
                            <a:lnSpc>
                              <a:spcPct val="115000"/>
                            </a:lnSpc>
                            <a:spcBef>
                              <a:spcPts val="0"/>
                            </a:spcBef>
                            <a:spcAft>
                              <a:spcPts val="1000"/>
                            </a:spcAft>
                          </a:pPr>
                          <a:r>
                            <a:rPr lang="sq-AL" sz="800">
                              <a:effectLst/>
                            </a:rPr>
                            <a:t>Pesha</a:t>
                          </a:r>
                          <a:r>
                            <a:rPr lang="sq-AL" sz="800" baseline="30000">
                              <a:effectLst/>
                            </a:rPr>
                            <a:t>3</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sq-AL"/>
                        </a:p>
                      </a:txBody>
                      <a:tcPr/>
                    </a:tc>
                    <a:tc>
                      <a:txBody>
                        <a:bodyPr/>
                        <a:lstStyle/>
                        <a:p>
                          <a:pPr marL="171450" marR="0" indent="-171450" algn="just">
                            <a:lnSpc>
                              <a:spcPct val="115000"/>
                            </a:lnSpc>
                            <a:spcBef>
                              <a:spcPts val="0"/>
                            </a:spcBef>
                            <a:spcAft>
                              <a:spcPts val="1000"/>
                            </a:spcAft>
                          </a:pPr>
                          <a:r>
                            <a:rPr lang="sq-AL" sz="800">
                              <a:effectLst/>
                            </a:rPr>
                            <a:t>Metoda e Vlerësimit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83953">
                    <a:tc>
                      <a:txBody>
                        <a:bodyPr/>
                        <a:lstStyle/>
                        <a:p>
                          <a:pPr marL="171450" marR="0" indent="-171450" algn="just">
                            <a:lnSpc>
                              <a:spcPct val="115000"/>
                            </a:lnSpc>
                            <a:spcBef>
                              <a:spcPts val="0"/>
                            </a:spcBef>
                            <a:spcAft>
                              <a:spcPts val="1000"/>
                            </a:spcAft>
                          </a:pPr>
                          <a:r>
                            <a:rPr lang="sq-AL" sz="700">
                              <a:effectLst/>
                            </a:rPr>
                            <a:t>1</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Çmimi</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Pikët &lt;100x %&gt; për tenderin me çmimin më të ulët. Pikët e tenderit llogariten proporcionalisht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14:m>
                            <m:oMath xmlns:m="http://schemas.openxmlformats.org/officeDocument/2006/math">
                              <m:r>
                                <m:rPr>
                                  <m:sty m:val="p"/>
                                </m:rPr>
                                <a:rPr lang="sq-AL" sz="700">
                                  <a:effectLst/>
                                  <a:latin typeface="Cambria Math" panose="02040503050406030204" pitchFamily="18" charset="0"/>
                                </a:rPr>
                                <m:t>P</m:t>
                              </m:r>
                              <m:r>
                                <a:rPr lang="sq-AL" sz="700">
                                  <a:effectLst/>
                                  <a:latin typeface="Cambria Math" panose="02040503050406030204" pitchFamily="18" charset="0"/>
                                </a:rPr>
                                <m:t>=</m:t>
                              </m:r>
                              <m:f>
                                <m:fPr>
                                  <m:ctrlPr>
                                    <a:rPr lang="sq-AL" sz="700" i="1">
                                      <a:effectLst/>
                                      <a:latin typeface="Cambria Math" panose="02040503050406030204" pitchFamily="18" charset="0"/>
                                    </a:rPr>
                                  </m:ctrlPr>
                                </m:fPr>
                                <m:num>
                                  <m:r>
                                    <m:rPr>
                                      <m:sty m:val="p"/>
                                    </m:rPr>
                                    <a:rPr lang="sq-AL" sz="700">
                                      <a:effectLst/>
                                      <a:latin typeface="Cambria Math" panose="02040503050406030204" pitchFamily="18" charset="0"/>
                                    </a:rPr>
                                    <m:t>Ps</m:t>
                                  </m:r>
                                </m:num>
                                <m:den>
                                  <m:r>
                                    <m:rPr>
                                      <m:sty m:val="p"/>
                                    </m:rPr>
                                    <a:rPr lang="sq-AL" sz="700">
                                      <a:effectLst/>
                                      <a:latin typeface="Cambria Math" panose="02040503050406030204" pitchFamily="18" charset="0"/>
                                    </a:rPr>
                                    <m:t>Pt</m:t>
                                  </m:r>
                                </m:den>
                              </m:f>
                              <m:r>
                                <a:rPr lang="sq-AL" sz="700">
                                  <a:effectLst/>
                                  <a:latin typeface="Cambria Math" panose="02040503050406030204" pitchFamily="18" charset="0"/>
                                </a:rPr>
                                <m:t> </m:t>
                              </m:r>
                              <m:r>
                                <m:rPr>
                                  <m:sty m:val="p"/>
                                </m:rPr>
                                <a:rPr lang="sq-AL" sz="700">
                                  <a:effectLst/>
                                  <a:latin typeface="Cambria Math" panose="02040503050406030204" pitchFamily="18" charset="0"/>
                                </a:rPr>
                                <m:t>x</m:t>
                              </m:r>
                              <m:r>
                                <a:rPr lang="sq-AL" sz="700">
                                  <a:effectLst/>
                                  <a:latin typeface="Cambria Math" panose="02040503050406030204" pitchFamily="18" charset="0"/>
                                </a:rPr>
                                <m:t> [100</m:t>
                              </m:r>
                              <m:r>
                                <m:rPr>
                                  <m:sty m:val="p"/>
                                </m:rPr>
                                <a:rPr lang="sq-AL" sz="700">
                                  <a:effectLst/>
                                  <a:latin typeface="Cambria Math" panose="02040503050406030204" pitchFamily="18" charset="0"/>
                                </a:rPr>
                                <m:t>x</m:t>
                              </m:r>
                              <m:r>
                                <a:rPr lang="sq-AL" sz="700">
                                  <a:effectLst/>
                                  <a:latin typeface="Cambria Math" panose="02040503050406030204" pitchFamily="18" charset="0"/>
                                </a:rPr>
                                <m:t>%]</m:t>
                              </m:r>
                            </m:oMath>
                          </a14:m>
                          <a:r>
                            <a:rPr lang="sq-AL" sz="700">
                              <a:effectLst/>
                            </a:rPr>
                            <a:t>4</a:t>
                          </a:r>
                          <a:endParaRPr lang="sq-AL" sz="800">
                            <a:effectLst/>
                          </a:endParaRPr>
                        </a:p>
                        <a:p>
                          <a:pPr marL="171450" marR="0" indent="-171450" algn="just">
                            <a:lnSpc>
                              <a:spcPct val="115000"/>
                            </a:lnSpc>
                            <a:spcBef>
                              <a:spcPts val="0"/>
                            </a:spcBef>
                            <a:spcAft>
                              <a:spcPts val="1000"/>
                            </a:spcAft>
                            <a:tabLst>
                              <a:tab pos="160020" algn="l"/>
                            </a:tabLst>
                          </a:pPr>
                          <a:r>
                            <a:rPr lang="sq-AL" sz="7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84810">
                    <a:tc>
                      <a:txBody>
                        <a:bodyPr/>
                        <a:lstStyle/>
                        <a:p>
                          <a:pPr marL="171450" marR="0" indent="-171450" algn="just">
                            <a:lnSpc>
                              <a:spcPct val="115000"/>
                            </a:lnSpc>
                            <a:spcBef>
                              <a:spcPts val="0"/>
                            </a:spcBef>
                            <a:spcAft>
                              <a:spcPts val="1000"/>
                            </a:spcAft>
                          </a:pPr>
                          <a:r>
                            <a:rPr lang="sq-AL" sz="700">
                              <a:effectLst/>
                            </a:rPr>
                            <a:t>2</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[Operimi, mirëmbajtja, dhe shpenzimet e tjera të përditshme]</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dirty="0">
                              <a:effectLst/>
                            </a:rPr>
                            <a:t>[Pikët &lt;100x %&gt; për tenderin me shpenzimet më të mira </a:t>
                          </a:r>
                          <a:r>
                            <a:rPr lang="sq-AL" sz="700" dirty="0" err="1">
                              <a:effectLst/>
                            </a:rPr>
                            <a:t>operacionale</a:t>
                          </a:r>
                          <a:r>
                            <a:rPr lang="sq-AL" sz="700" dirty="0">
                              <a:effectLst/>
                            </a:rPr>
                            <a:t>. Pikët e tenderit llogariten proporcionalisht (në shpenzime)]</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14:m>
                            <m:oMath xmlns:m="http://schemas.openxmlformats.org/officeDocument/2006/math">
                              <m:r>
                                <m:rPr>
                                  <m:sty m:val="p"/>
                                </m:rPr>
                                <a:rPr lang="sq-AL" sz="700">
                                  <a:effectLst/>
                                  <a:latin typeface="Cambria Math" panose="02040503050406030204" pitchFamily="18" charset="0"/>
                                </a:rPr>
                                <m:t>O</m:t>
                              </m:r>
                              <m:r>
                                <a:rPr lang="sq-AL" sz="700">
                                  <a:effectLst/>
                                  <a:latin typeface="Cambria Math" panose="02040503050406030204" pitchFamily="18" charset="0"/>
                                </a:rPr>
                                <m:t>=</m:t>
                              </m:r>
                              <m:f>
                                <m:fPr>
                                  <m:ctrlPr>
                                    <a:rPr lang="sq-AL" sz="700" i="1">
                                      <a:effectLst/>
                                      <a:latin typeface="Cambria Math" panose="02040503050406030204" pitchFamily="18" charset="0"/>
                                    </a:rPr>
                                  </m:ctrlPr>
                                </m:fPr>
                                <m:num>
                                  <m:r>
                                    <m:rPr>
                                      <m:sty m:val="p"/>
                                    </m:rPr>
                                    <a:rPr lang="sq-AL" sz="700">
                                      <a:effectLst/>
                                      <a:latin typeface="Cambria Math" panose="02040503050406030204" pitchFamily="18" charset="0"/>
                                    </a:rPr>
                                    <m:t>Ot</m:t>
                                  </m:r>
                                </m:num>
                                <m:den>
                                  <m:r>
                                    <m:rPr>
                                      <m:sty m:val="p"/>
                                    </m:rPr>
                                    <a:rPr lang="sq-AL" sz="700">
                                      <a:effectLst/>
                                      <a:latin typeface="Cambria Math" panose="02040503050406030204" pitchFamily="18" charset="0"/>
                                    </a:rPr>
                                    <m:t>Os</m:t>
                                  </m:r>
                                </m:den>
                              </m:f>
                              <m:r>
                                <a:rPr lang="sq-AL" sz="700">
                                  <a:effectLst/>
                                  <a:latin typeface="Cambria Math" panose="02040503050406030204" pitchFamily="18" charset="0"/>
                                </a:rPr>
                                <m:t> </m:t>
                              </m:r>
                              <m:r>
                                <m:rPr>
                                  <m:sty m:val="p"/>
                                </m:rPr>
                                <a:rPr lang="sq-AL" sz="700">
                                  <a:effectLst/>
                                  <a:latin typeface="Cambria Math" panose="02040503050406030204" pitchFamily="18" charset="0"/>
                                </a:rPr>
                                <m:t>x</m:t>
                              </m:r>
                              <m:r>
                                <a:rPr lang="sq-AL" sz="700">
                                  <a:effectLst/>
                                  <a:latin typeface="Cambria Math" panose="02040503050406030204" pitchFamily="18" charset="0"/>
                                </a:rPr>
                                <m:t> [100</m:t>
                              </m:r>
                              <m:r>
                                <m:rPr>
                                  <m:sty m:val="p"/>
                                </m:rPr>
                                <a:rPr lang="sq-AL" sz="700">
                                  <a:effectLst/>
                                  <a:latin typeface="Cambria Math" panose="02040503050406030204" pitchFamily="18" charset="0"/>
                                </a:rPr>
                                <m:t>x</m:t>
                              </m:r>
                              <m:r>
                                <a:rPr lang="sq-AL" sz="700">
                                  <a:effectLst/>
                                  <a:latin typeface="Cambria Math" panose="02040503050406030204" pitchFamily="18" charset="0"/>
                                </a:rPr>
                                <m:t>%]</m:t>
                              </m:r>
                            </m:oMath>
                          </a14:m>
                          <a:r>
                            <a:rPr lang="sq-AL" sz="700" dirty="0">
                              <a:effectLst/>
                            </a:rPr>
                            <a:t>5</a:t>
                          </a:r>
                          <a:endParaRPr lang="sq-AL" sz="800" dirty="0">
                            <a:effectLst/>
                          </a:endParaRPr>
                        </a:p>
                        <a:p>
                          <a:pPr marL="171450" marR="0" indent="-171450" algn="just">
                            <a:lnSpc>
                              <a:spcPct val="115000"/>
                            </a:lnSpc>
                            <a:spcBef>
                              <a:spcPts val="0"/>
                            </a:spcBef>
                            <a:spcAft>
                              <a:spcPts val="1000"/>
                            </a:spcAft>
                          </a:pPr>
                          <a:r>
                            <a:rPr lang="sq-AL" sz="700" dirty="0">
                              <a:effectLst/>
                            </a:rPr>
                            <a:t> </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473202">
                    <a:tc>
                      <a:txBody>
                        <a:bodyPr/>
                        <a:lstStyle/>
                        <a:p>
                          <a:pPr marL="171450" marR="0" indent="-171450" algn="just">
                            <a:lnSpc>
                              <a:spcPct val="115000"/>
                            </a:lnSpc>
                            <a:spcBef>
                              <a:spcPts val="0"/>
                            </a:spcBef>
                            <a:spcAft>
                              <a:spcPts val="1000"/>
                            </a:spcAft>
                          </a:pPr>
                          <a:r>
                            <a:rPr lang="sq-AL" sz="700">
                              <a:effectLst/>
                            </a:rPr>
                            <a:t>3</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dirty="0">
                              <a:effectLst/>
                            </a:rPr>
                            <a:t>[Karakteristikat funksionale, teknike, estetike, te mjedisit apo te ngjashme]</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dirty="0">
                              <a:effectLst/>
                            </a:rPr>
                            <a:t>[Saktësoni]6 [Merr në konsideratë një (ose më shumë) nga karakteristika(t) objektive matëse dhe jepi pikët&lt;100x %&gt; për tenderin me karakteristika(t) më të mira. Pikët e tenderit llogariten proporcionalisht (me nota).]</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14:m>
                            <m:oMath xmlns:m="http://schemas.openxmlformats.org/officeDocument/2006/math">
                              <m:r>
                                <m:rPr>
                                  <m:sty m:val="p"/>
                                </m:rPr>
                                <a:rPr lang="sq-AL" sz="700">
                                  <a:effectLst/>
                                  <a:latin typeface="Cambria Math" panose="02040503050406030204" pitchFamily="18" charset="0"/>
                                </a:rPr>
                                <m:t>C</m:t>
                              </m:r>
                              <m:r>
                                <a:rPr lang="sq-AL" sz="700">
                                  <a:effectLst/>
                                  <a:latin typeface="Cambria Math" panose="02040503050406030204" pitchFamily="18" charset="0"/>
                                </a:rPr>
                                <m:t>=</m:t>
                              </m:r>
                              <m:f>
                                <m:fPr>
                                  <m:ctrlPr>
                                    <a:rPr lang="sq-AL" sz="700" i="1">
                                      <a:effectLst/>
                                      <a:latin typeface="Cambria Math" panose="02040503050406030204" pitchFamily="18" charset="0"/>
                                    </a:rPr>
                                  </m:ctrlPr>
                                </m:fPr>
                                <m:num>
                                  <m:r>
                                    <m:rPr>
                                      <m:sty m:val="p"/>
                                    </m:rPr>
                                    <a:rPr lang="sq-AL" sz="700">
                                      <a:effectLst/>
                                      <a:latin typeface="Cambria Math" panose="02040503050406030204" pitchFamily="18" charset="0"/>
                                    </a:rPr>
                                    <m:t>Ct</m:t>
                                  </m:r>
                                </m:num>
                                <m:den>
                                  <m:r>
                                    <m:rPr>
                                      <m:sty m:val="p"/>
                                    </m:rPr>
                                    <a:rPr lang="sq-AL" sz="700">
                                      <a:effectLst/>
                                      <a:latin typeface="Cambria Math" panose="02040503050406030204" pitchFamily="18" charset="0"/>
                                    </a:rPr>
                                    <m:t>Cs</m:t>
                                  </m:r>
                                </m:den>
                              </m:f>
                              <m:r>
                                <a:rPr lang="sq-AL" sz="700">
                                  <a:effectLst/>
                                  <a:latin typeface="Cambria Math" panose="02040503050406030204" pitchFamily="18" charset="0"/>
                                </a:rPr>
                                <m:t> </m:t>
                              </m:r>
                              <m:r>
                                <m:rPr>
                                  <m:sty m:val="p"/>
                                </m:rPr>
                                <a:rPr lang="sq-AL" sz="700">
                                  <a:effectLst/>
                                  <a:latin typeface="Cambria Math" panose="02040503050406030204" pitchFamily="18" charset="0"/>
                                </a:rPr>
                                <m:t>x</m:t>
                              </m:r>
                              <m:r>
                                <a:rPr lang="sq-AL" sz="700">
                                  <a:effectLst/>
                                  <a:latin typeface="Cambria Math" panose="02040503050406030204" pitchFamily="18" charset="0"/>
                                </a:rPr>
                                <m:t> [100</m:t>
                              </m:r>
                              <m:r>
                                <m:rPr>
                                  <m:sty m:val="p"/>
                                </m:rPr>
                                <a:rPr lang="sq-AL" sz="700">
                                  <a:effectLst/>
                                  <a:latin typeface="Cambria Math" panose="02040503050406030204" pitchFamily="18" charset="0"/>
                                </a:rPr>
                                <m:t>x</m:t>
                              </m:r>
                              <m:r>
                                <a:rPr lang="sq-AL" sz="700">
                                  <a:effectLst/>
                                  <a:latin typeface="Cambria Math" panose="02040503050406030204" pitchFamily="18" charset="0"/>
                                </a:rPr>
                                <m:t>%]</m:t>
                              </m:r>
                            </m:oMath>
                          </a14:m>
                          <a:r>
                            <a:rPr lang="sq-AL" sz="700" dirty="0">
                              <a:effectLst/>
                            </a:rPr>
                            <a:t>7</a:t>
                          </a:r>
                          <a:endParaRPr lang="sq-AL" sz="800" dirty="0">
                            <a:effectLst/>
                          </a:endParaRPr>
                        </a:p>
                        <a:p>
                          <a:pPr marL="171450" marR="0" indent="-171450" algn="just">
                            <a:lnSpc>
                              <a:spcPct val="115000"/>
                            </a:lnSpc>
                            <a:spcBef>
                              <a:spcPts val="0"/>
                            </a:spcBef>
                            <a:spcAft>
                              <a:spcPts val="1000"/>
                            </a:spcAft>
                          </a:pPr>
                          <a:r>
                            <a:rPr lang="sq-AL" sz="700" dirty="0">
                              <a:effectLst/>
                            </a:rPr>
                            <a:t> </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473202">
                    <a:tc>
                      <a:txBody>
                        <a:bodyPr/>
                        <a:lstStyle/>
                        <a:p>
                          <a:pPr marL="171450" marR="0" indent="-171450" algn="just">
                            <a:lnSpc>
                              <a:spcPct val="115000"/>
                            </a:lnSpc>
                            <a:spcBef>
                              <a:spcPts val="0"/>
                            </a:spcBef>
                            <a:spcAft>
                              <a:spcPts val="1000"/>
                            </a:spcAft>
                          </a:pPr>
                          <a:r>
                            <a:rPr lang="sq-AL" sz="700">
                              <a:effectLst/>
                            </a:rPr>
                            <a:t>4</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dirty="0">
                              <a:effectLst/>
                            </a:rPr>
                            <a:t>[Shërbimet pas shitjes, ndihma teknike]</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[Saktësoni]8 [Merr në konsideratë një ose (më shumë) nga karakteristika(t) matëse dhe jepi pikët &lt;100x %&gt; për  tenderin me asistencë teknike më të mirë. Pikët e tenderit llogariten proporcionalisht (me nota)]</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14:m>
                            <m:oMath xmlns:m="http://schemas.openxmlformats.org/officeDocument/2006/math">
                              <m:r>
                                <m:rPr>
                                  <m:sty m:val="p"/>
                                </m:rPr>
                                <a:rPr lang="sq-AL" sz="700">
                                  <a:effectLst/>
                                  <a:latin typeface="Cambria Math" panose="02040503050406030204" pitchFamily="18" charset="0"/>
                                </a:rPr>
                                <m:t>S</m:t>
                              </m:r>
                              <m:r>
                                <a:rPr lang="sq-AL" sz="700">
                                  <a:effectLst/>
                                  <a:latin typeface="Cambria Math" panose="02040503050406030204" pitchFamily="18" charset="0"/>
                                </a:rPr>
                                <m:t>=</m:t>
                              </m:r>
                              <m:f>
                                <m:fPr>
                                  <m:ctrlPr>
                                    <a:rPr lang="sq-AL" sz="700" i="1">
                                      <a:effectLst/>
                                      <a:latin typeface="Cambria Math" panose="02040503050406030204" pitchFamily="18" charset="0"/>
                                    </a:rPr>
                                  </m:ctrlPr>
                                </m:fPr>
                                <m:num>
                                  <m:r>
                                    <m:rPr>
                                      <m:sty m:val="p"/>
                                    </m:rPr>
                                    <a:rPr lang="sq-AL" sz="700">
                                      <a:effectLst/>
                                      <a:latin typeface="Cambria Math" panose="02040503050406030204" pitchFamily="18" charset="0"/>
                                    </a:rPr>
                                    <m:t>St</m:t>
                                  </m:r>
                                </m:num>
                                <m:den>
                                  <m:r>
                                    <m:rPr>
                                      <m:sty m:val="p"/>
                                    </m:rPr>
                                    <a:rPr lang="sq-AL" sz="700">
                                      <a:effectLst/>
                                      <a:latin typeface="Cambria Math" panose="02040503050406030204" pitchFamily="18" charset="0"/>
                                    </a:rPr>
                                    <m:t>Ss</m:t>
                                  </m:r>
                                </m:den>
                              </m:f>
                              <m:r>
                                <a:rPr lang="sq-AL" sz="700">
                                  <a:effectLst/>
                                  <a:latin typeface="Cambria Math" panose="02040503050406030204" pitchFamily="18" charset="0"/>
                                </a:rPr>
                                <m:t> </m:t>
                              </m:r>
                              <m:r>
                                <m:rPr>
                                  <m:sty m:val="p"/>
                                </m:rPr>
                                <a:rPr lang="sq-AL" sz="700">
                                  <a:effectLst/>
                                  <a:latin typeface="Cambria Math" panose="02040503050406030204" pitchFamily="18" charset="0"/>
                                </a:rPr>
                                <m:t>x</m:t>
                              </m:r>
                              <m:r>
                                <a:rPr lang="sq-AL" sz="700">
                                  <a:effectLst/>
                                  <a:latin typeface="Cambria Math" panose="02040503050406030204" pitchFamily="18" charset="0"/>
                                </a:rPr>
                                <m:t> [100</m:t>
                              </m:r>
                              <m:r>
                                <m:rPr>
                                  <m:sty m:val="p"/>
                                </m:rPr>
                                <a:rPr lang="sq-AL" sz="700">
                                  <a:effectLst/>
                                  <a:latin typeface="Cambria Math" panose="02040503050406030204" pitchFamily="18" charset="0"/>
                                </a:rPr>
                                <m:t>x</m:t>
                              </m:r>
                              <m:r>
                                <a:rPr lang="sq-AL" sz="700">
                                  <a:effectLst/>
                                  <a:latin typeface="Cambria Math" panose="02040503050406030204" pitchFamily="18" charset="0"/>
                                </a:rPr>
                                <m:t>%]</m:t>
                              </m:r>
                            </m:oMath>
                          </a14:m>
                          <a:r>
                            <a:rPr lang="sq-AL" sz="700" dirty="0">
                              <a:effectLst/>
                            </a:rPr>
                            <a:t>9</a:t>
                          </a:r>
                          <a:endParaRPr lang="sq-AL" sz="800" dirty="0">
                            <a:effectLst/>
                          </a:endParaRPr>
                        </a:p>
                        <a:p>
                          <a:pPr marL="171450" marR="0" indent="-171450" algn="just">
                            <a:lnSpc>
                              <a:spcPct val="115000"/>
                            </a:lnSpc>
                            <a:spcBef>
                              <a:spcPts val="0"/>
                            </a:spcBef>
                            <a:spcAft>
                              <a:spcPts val="1000"/>
                            </a:spcAft>
                          </a:pPr>
                          <a:r>
                            <a:rPr lang="sq-AL" sz="700" dirty="0">
                              <a:effectLst/>
                            </a:rPr>
                            <a:t> </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473202">
                    <a:tc>
                      <a:txBody>
                        <a:bodyPr/>
                        <a:lstStyle/>
                        <a:p>
                          <a:pPr marL="171450" marR="0" indent="-171450" algn="just">
                            <a:lnSpc>
                              <a:spcPct val="115000"/>
                            </a:lnSpc>
                            <a:spcBef>
                              <a:spcPts val="0"/>
                            </a:spcBef>
                            <a:spcAft>
                              <a:spcPts val="1000"/>
                            </a:spcAft>
                          </a:pPr>
                          <a:r>
                            <a:rPr lang="sq-AL" sz="700">
                              <a:effectLst/>
                            </a:rPr>
                            <a:t>5</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[Karakteristikat kualitative]</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[Saktësoni]10 [Merr në konsideratë një ose (më shumë) nga karakteristika(t) objektive matëse dhe jepi pikët &lt;100x %&gt; për tenderin me karakteristika(t) më të mirë. Pikët e tenderit llogariten proporcionalisht (me nota)]</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700">
                              <a:effectLst/>
                            </a:rPr>
                            <a:t>%</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14:m>
                            <m:oMath xmlns:m="http://schemas.openxmlformats.org/officeDocument/2006/math">
                              <m:r>
                                <m:rPr>
                                  <m:sty m:val="p"/>
                                </m:rPr>
                                <a:rPr lang="sq-AL" sz="700">
                                  <a:effectLst/>
                                  <a:latin typeface="Cambria Math" panose="02040503050406030204" pitchFamily="18" charset="0"/>
                                </a:rPr>
                                <m:t>Q</m:t>
                              </m:r>
                              <m:r>
                                <a:rPr lang="sq-AL" sz="700">
                                  <a:effectLst/>
                                  <a:latin typeface="Cambria Math" panose="02040503050406030204" pitchFamily="18" charset="0"/>
                                </a:rPr>
                                <m:t>=</m:t>
                              </m:r>
                              <m:f>
                                <m:fPr>
                                  <m:ctrlPr>
                                    <a:rPr lang="sq-AL" sz="700" i="1">
                                      <a:effectLst/>
                                      <a:latin typeface="Cambria Math" panose="02040503050406030204" pitchFamily="18" charset="0"/>
                                    </a:rPr>
                                  </m:ctrlPr>
                                </m:fPr>
                                <m:num>
                                  <m:r>
                                    <m:rPr>
                                      <m:sty m:val="p"/>
                                    </m:rPr>
                                    <a:rPr lang="sq-AL" sz="700">
                                      <a:effectLst/>
                                      <a:latin typeface="Cambria Math" panose="02040503050406030204" pitchFamily="18" charset="0"/>
                                    </a:rPr>
                                    <m:t>Qt</m:t>
                                  </m:r>
                                </m:num>
                                <m:den>
                                  <m:r>
                                    <m:rPr>
                                      <m:sty m:val="p"/>
                                    </m:rPr>
                                    <a:rPr lang="sq-AL" sz="700">
                                      <a:effectLst/>
                                      <a:latin typeface="Cambria Math" panose="02040503050406030204" pitchFamily="18" charset="0"/>
                                    </a:rPr>
                                    <m:t>Qs</m:t>
                                  </m:r>
                                </m:den>
                              </m:f>
                              <m:r>
                                <a:rPr lang="sq-AL" sz="700">
                                  <a:effectLst/>
                                  <a:latin typeface="Cambria Math" panose="02040503050406030204" pitchFamily="18" charset="0"/>
                                </a:rPr>
                                <m:t> </m:t>
                              </m:r>
                              <m:r>
                                <m:rPr>
                                  <m:sty m:val="p"/>
                                </m:rPr>
                                <a:rPr lang="sq-AL" sz="700">
                                  <a:effectLst/>
                                  <a:latin typeface="Cambria Math" panose="02040503050406030204" pitchFamily="18" charset="0"/>
                                </a:rPr>
                                <m:t>x</m:t>
                              </m:r>
                              <m:r>
                                <a:rPr lang="sq-AL" sz="700">
                                  <a:effectLst/>
                                  <a:latin typeface="Cambria Math" panose="02040503050406030204" pitchFamily="18" charset="0"/>
                                </a:rPr>
                                <m:t> [100</m:t>
                              </m:r>
                              <m:r>
                                <m:rPr>
                                  <m:sty m:val="p"/>
                                </m:rPr>
                                <a:rPr lang="sq-AL" sz="700">
                                  <a:effectLst/>
                                  <a:latin typeface="Cambria Math" panose="02040503050406030204" pitchFamily="18" charset="0"/>
                                </a:rPr>
                                <m:t>x</m:t>
                              </m:r>
                              <m:r>
                                <a:rPr lang="sq-AL" sz="700">
                                  <a:effectLst/>
                                  <a:latin typeface="Cambria Math" panose="02040503050406030204" pitchFamily="18" charset="0"/>
                                </a:rPr>
                                <m:t>%]</m:t>
                              </m:r>
                            </m:oMath>
                          </a14:m>
                          <a:r>
                            <a:rPr lang="sq-AL" sz="700" baseline="30000" dirty="0">
                              <a:effectLst/>
                            </a:rPr>
                            <a:t>11</a:t>
                          </a:r>
                          <a:endParaRPr lang="sq-AL" sz="800" dirty="0">
                            <a:effectLst/>
                          </a:endParaRPr>
                        </a:p>
                        <a:p>
                          <a:pPr marL="171450" marR="0" indent="-171450" algn="just">
                            <a:lnSpc>
                              <a:spcPct val="115000"/>
                            </a:lnSpc>
                            <a:spcBef>
                              <a:spcPts val="0"/>
                            </a:spcBef>
                            <a:spcAft>
                              <a:spcPts val="1000"/>
                            </a:spcAft>
                          </a:pPr>
                          <a:r>
                            <a:rPr lang="sq-AL" sz="700" dirty="0">
                              <a:effectLst/>
                            </a:rPr>
                            <a:t> </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53829">
                    <a:tc>
                      <a:txBody>
                        <a:bodyPr/>
                        <a:lstStyle/>
                        <a:p>
                          <a:pPr marL="171450" marR="0" indent="-171450" algn="just">
                            <a:lnSpc>
                              <a:spcPct val="115000"/>
                            </a:lnSpc>
                            <a:spcBef>
                              <a:spcPts val="0"/>
                            </a:spcBef>
                            <a:spcAft>
                              <a:spcPts val="1000"/>
                            </a:spcAft>
                          </a:pPr>
                          <a:r>
                            <a:rPr lang="sq-AL" sz="8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8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171450" marR="0" indent="-171450" algn="just">
                            <a:lnSpc>
                              <a:spcPct val="115000"/>
                            </a:lnSpc>
                            <a:spcBef>
                              <a:spcPts val="0"/>
                            </a:spcBef>
                            <a:spcAft>
                              <a:spcPts val="1000"/>
                            </a:spcAft>
                          </a:pPr>
                          <a:r>
                            <a:rPr lang="sq-AL" sz="800">
                              <a:effectLst/>
                            </a:rPr>
                            <a:t>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gridSpan="2">
                      <a:txBody>
                        <a:bodyPr/>
                        <a:lstStyle/>
                        <a:p>
                          <a:pPr marL="171450" marR="0" indent="-171450" algn="just">
                            <a:lnSpc>
                              <a:spcPct val="115000"/>
                            </a:lnSpc>
                            <a:spcBef>
                              <a:spcPts val="0"/>
                            </a:spcBef>
                            <a:spcAft>
                              <a:spcPts val="1000"/>
                            </a:spcAft>
                          </a:pPr>
                          <a:r>
                            <a:rPr lang="sq-AL" sz="800">
                              <a:effectLst/>
                            </a:rPr>
                            <a:t>100 %</a:t>
                          </a:r>
                          <a:endParaRPr lang="sq-AL"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sq-AL"/>
                        </a:p>
                      </a:txBody>
                      <a:tcPr/>
                    </a:tc>
                    <a:tc>
                      <a:txBody>
                        <a:bodyPr/>
                        <a:lstStyle/>
                        <a:p>
                          <a:pPr marL="171450" marR="0" indent="-171450" algn="just">
                            <a:lnSpc>
                              <a:spcPct val="115000"/>
                            </a:lnSpc>
                            <a:spcBef>
                              <a:spcPts val="0"/>
                            </a:spcBef>
                            <a:spcAft>
                              <a:spcPts val="1000"/>
                            </a:spcAft>
                          </a:pPr>
                          <a:r>
                            <a:rPr lang="sq-AL" sz="800" dirty="0">
                              <a:effectLst/>
                            </a:rPr>
                            <a:t> </a:t>
                          </a: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4108709972"/>
                  </p:ext>
                </p:extLst>
              </p:nvPr>
            </p:nvGraphicFramePr>
            <p:xfrm>
              <a:off x="1149528" y="2047907"/>
              <a:ext cx="8900162" cy="3197860"/>
            </p:xfrm>
            <a:graphic>
              <a:graphicData uri="http://schemas.openxmlformats.org/drawingml/2006/table">
                <a:tbl>
                  <a:tblPr firstRow="1" firstCol="1" lastRow="1" lastCol="1" bandRow="1" bandCol="1">
                    <a:tableStyleId>{5C22544A-7EE6-4342-B048-85BDC9FD1C3A}</a:tableStyleId>
                  </a:tblPr>
                  <a:tblGrid>
                    <a:gridCol w="325711"/>
                    <a:gridCol w="1791409"/>
                    <a:gridCol w="3745672"/>
                    <a:gridCol w="397303"/>
                    <a:gridCol w="600756"/>
                    <a:gridCol w="2039311"/>
                  </a:tblGrid>
                  <a:tr h="192786">
                    <a:tc gridSpan="2">
                      <a:txBody>
                        <a:bodyPr/>
                        <a:lstStyle/>
                        <a:p>
                          <a:pPr marL="171450" marR="0" indent="-171450" algn="just">
                            <a:lnSpc>
                              <a:spcPct val="115000"/>
                            </a:lnSpc>
                            <a:spcBef>
                              <a:spcPts val="0"/>
                            </a:spcBef>
                            <a:spcAft>
                              <a:spcPts val="1000"/>
                            </a:spcAft>
                          </a:pPr>
                          <a:r>
                            <a:rPr lang="sq-AL" sz="1100" dirty="0">
                              <a:effectLst/>
                            </a:rPr>
                            <a:t>Kategoritë</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sq-AL"/>
                        </a:p>
                      </a:txBody>
                      <a:tcPr/>
                    </a:tc>
                    <a:tc>
                      <a:txBody>
                        <a:bodyPr/>
                        <a:lstStyle/>
                        <a:p>
                          <a:pPr marL="171450" marR="0" indent="-171450" algn="just">
                            <a:lnSpc>
                              <a:spcPct val="115000"/>
                            </a:lnSpc>
                            <a:spcBef>
                              <a:spcPts val="0"/>
                            </a:spcBef>
                            <a:spcAft>
                              <a:spcPts val="1000"/>
                            </a:spcAft>
                          </a:pPr>
                          <a:r>
                            <a:rPr lang="sq-AL" sz="1100">
                              <a:effectLst/>
                            </a:rPr>
                            <a:t>Përshkrimi i kritereve</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171450" marR="0" indent="-171450" algn="just">
                            <a:lnSpc>
                              <a:spcPct val="115000"/>
                            </a:lnSpc>
                            <a:spcBef>
                              <a:spcPts val="0"/>
                            </a:spcBef>
                            <a:spcAft>
                              <a:spcPts val="1000"/>
                            </a:spcAft>
                          </a:pPr>
                          <a:r>
                            <a:rPr lang="sq-AL" sz="1100">
                              <a:effectLst/>
                            </a:rPr>
                            <a:t>Pesha</a:t>
                          </a:r>
                          <a:r>
                            <a:rPr lang="sq-AL" sz="1100" baseline="30000">
                              <a:effectLst/>
                            </a:rPr>
                            <a:t>3</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sq-AL"/>
                        </a:p>
                      </a:txBody>
                      <a:tcPr/>
                    </a:tc>
                    <a:tc>
                      <a:txBody>
                        <a:bodyPr/>
                        <a:lstStyle/>
                        <a:p>
                          <a:pPr marL="171450" marR="0" indent="-171450" algn="just">
                            <a:lnSpc>
                              <a:spcPct val="115000"/>
                            </a:lnSpc>
                            <a:spcBef>
                              <a:spcPts val="0"/>
                            </a:spcBef>
                            <a:spcAft>
                              <a:spcPts val="1000"/>
                            </a:spcAft>
                          </a:pPr>
                          <a:r>
                            <a:rPr lang="sq-AL" sz="1100">
                              <a:effectLst/>
                            </a:rPr>
                            <a:t>Metoda e Vlerësimit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11937">
                    <a:tc>
                      <a:txBody>
                        <a:bodyPr/>
                        <a:lstStyle/>
                        <a:p>
                          <a:pPr marL="171450" marR="0" indent="-171450" algn="just">
                            <a:lnSpc>
                              <a:spcPct val="115000"/>
                            </a:lnSpc>
                            <a:spcBef>
                              <a:spcPts val="0"/>
                            </a:spcBef>
                            <a:spcAft>
                              <a:spcPts val="1000"/>
                            </a:spcAft>
                          </a:pPr>
                          <a:r>
                            <a:rPr lang="sq-AL" sz="900">
                              <a:effectLst/>
                            </a:rPr>
                            <a:t>1</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Çmimi</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Pikët &lt;100x %&gt; për tenderin me çmimin më të ulët. Pikët e tenderit llogariten proporcionalisht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sq-AL"/>
                        </a:p>
                      </a:txBody>
                      <a:tcPr marL="68580" marR="68580" marT="0" marB="0" anchor="ctr">
                        <a:blipFill rotWithShape="0">
                          <a:blip r:embed="rId2"/>
                          <a:stretch>
                            <a:fillRect l="-336418" t="-44048" r="-1194" b="-501190"/>
                          </a:stretch>
                        </a:blipFill>
                      </a:tcPr>
                    </a:tc>
                  </a:tr>
                  <a:tr h="513080">
                    <a:tc>
                      <a:txBody>
                        <a:bodyPr/>
                        <a:lstStyle/>
                        <a:p>
                          <a:pPr marL="171450" marR="0" indent="-171450" algn="just">
                            <a:lnSpc>
                              <a:spcPct val="115000"/>
                            </a:lnSpc>
                            <a:spcBef>
                              <a:spcPts val="0"/>
                            </a:spcBef>
                            <a:spcAft>
                              <a:spcPts val="1000"/>
                            </a:spcAft>
                          </a:pPr>
                          <a:r>
                            <a:rPr lang="sq-AL" sz="900">
                              <a:effectLst/>
                            </a:rPr>
                            <a:t>2</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[Operimi, mirëmbajtja, dhe shpenzimet e tjera të përditshme]</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dirty="0">
                              <a:effectLst/>
                            </a:rPr>
                            <a:t>[Pikët &lt;100x %&gt; për tenderin me shpenzimet më të mira </a:t>
                          </a:r>
                          <a:r>
                            <a:rPr lang="sq-AL" sz="900" dirty="0" err="1">
                              <a:effectLst/>
                            </a:rPr>
                            <a:t>operacionale</a:t>
                          </a:r>
                          <a:r>
                            <a:rPr lang="sq-AL" sz="900" dirty="0">
                              <a:effectLst/>
                            </a:rPr>
                            <a:t>. Pikët e tenderit llogariten proporcionalisht (në shpenzime)]</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sq-AL"/>
                        </a:p>
                      </a:txBody>
                      <a:tcPr marL="68580" marR="68580" marT="0" marB="0" anchor="ctr">
                        <a:blipFill rotWithShape="0">
                          <a:blip r:embed="rId2"/>
                          <a:stretch>
                            <a:fillRect l="-336418" t="-144048" r="-1194" b="-401190"/>
                          </a:stretch>
                        </a:blipFill>
                      </a:tcPr>
                    </a:tc>
                  </a:tr>
                  <a:tr h="630936">
                    <a:tc>
                      <a:txBody>
                        <a:bodyPr/>
                        <a:lstStyle/>
                        <a:p>
                          <a:pPr marL="171450" marR="0" indent="-171450" algn="just">
                            <a:lnSpc>
                              <a:spcPct val="115000"/>
                            </a:lnSpc>
                            <a:spcBef>
                              <a:spcPts val="0"/>
                            </a:spcBef>
                            <a:spcAft>
                              <a:spcPts val="1000"/>
                            </a:spcAft>
                          </a:pPr>
                          <a:r>
                            <a:rPr lang="sq-AL" sz="900">
                              <a:effectLst/>
                            </a:rPr>
                            <a:t>3</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dirty="0">
                              <a:effectLst/>
                            </a:rPr>
                            <a:t>[Karakteristikat funksionale, teknike, estetike, te mjedisit apo te ngjashme]</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dirty="0">
                              <a:effectLst/>
                            </a:rPr>
                            <a:t>[Saktësoni]6 [Merr në konsideratë një (ose më shumë) nga karakteristika(t) objektive matëse dhe jepi pikët&lt;100x %&gt; për tenderin me karakteristika(t) më të mira. Pikët e tenderit llogariten proporcionalisht (me nota).]</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sq-AL"/>
                        </a:p>
                      </a:txBody>
                      <a:tcPr marL="68580" marR="68580" marT="0" marB="0" anchor="ctr">
                        <a:blipFill rotWithShape="0">
                          <a:blip r:embed="rId2"/>
                          <a:stretch>
                            <a:fillRect l="-336418" t="-197115" r="-1194" b="-224038"/>
                          </a:stretch>
                        </a:blipFill>
                      </a:tcPr>
                    </a:tc>
                  </a:tr>
                  <a:tr h="513080">
                    <a:tc>
                      <a:txBody>
                        <a:bodyPr/>
                        <a:lstStyle/>
                        <a:p>
                          <a:pPr marL="171450" marR="0" indent="-171450" algn="just">
                            <a:lnSpc>
                              <a:spcPct val="115000"/>
                            </a:lnSpc>
                            <a:spcBef>
                              <a:spcPts val="0"/>
                            </a:spcBef>
                            <a:spcAft>
                              <a:spcPts val="1000"/>
                            </a:spcAft>
                          </a:pPr>
                          <a:r>
                            <a:rPr lang="sq-AL" sz="900">
                              <a:effectLst/>
                            </a:rPr>
                            <a:t>4</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dirty="0">
                              <a:effectLst/>
                            </a:rPr>
                            <a:t>[Shërbimet pas shitjes, ndihma teknike]</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[Saktësoni]8 [Merr në konsideratë një ose (më shumë) nga karakteristika(t) matëse dhe jepi pikët &lt;100x %&gt; për  tenderin me asistencë teknike më të mirë. Pikët e tenderit llogariten proporcionalisht (me nota)]</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sq-AL"/>
                        </a:p>
                      </a:txBody>
                      <a:tcPr marL="68580" marR="68580" marT="0" marB="0" anchor="ctr">
                        <a:blipFill rotWithShape="0">
                          <a:blip r:embed="rId2"/>
                          <a:stretch>
                            <a:fillRect l="-336418" t="-367857" r="-1194" b="-177381"/>
                          </a:stretch>
                        </a:blipFill>
                      </a:tcPr>
                    </a:tc>
                  </a:tr>
                  <a:tr h="630936">
                    <a:tc>
                      <a:txBody>
                        <a:bodyPr/>
                        <a:lstStyle/>
                        <a:p>
                          <a:pPr marL="171450" marR="0" indent="-171450" algn="just">
                            <a:lnSpc>
                              <a:spcPct val="115000"/>
                            </a:lnSpc>
                            <a:spcBef>
                              <a:spcPts val="0"/>
                            </a:spcBef>
                            <a:spcAft>
                              <a:spcPts val="1000"/>
                            </a:spcAft>
                          </a:pPr>
                          <a:r>
                            <a:rPr lang="sq-AL" sz="900">
                              <a:effectLst/>
                            </a:rPr>
                            <a:t>5</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[Karakteristikat kualitative]</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[Saktësoni]10 [Merr në konsideratë një ose (më shumë) nga karakteristika(t) objektive matëse dhe jepi pikët &lt;100x %&gt; për tenderin me karakteristika(t) më të mirë. Pikët e tenderit llogariten proporcionalisht (me nota)]</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900">
                              <a:effectLst/>
                            </a:rPr>
                            <a: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sq-AL"/>
                        </a:p>
                      </a:txBody>
                      <a:tcPr marL="68580" marR="68580" marT="0" marB="0" anchor="ctr">
                        <a:blipFill rotWithShape="0">
                          <a:blip r:embed="rId2"/>
                          <a:stretch>
                            <a:fillRect l="-336418" t="-377885" r="-1194" b="-43269"/>
                          </a:stretch>
                        </a:blipFill>
                      </a:tcPr>
                    </a:tc>
                  </a:tr>
                  <a:tr h="205105">
                    <a:tc>
                      <a:txBody>
                        <a:bodyPr/>
                        <a:lstStyle/>
                        <a:p>
                          <a:pPr marL="171450" marR="0" indent="-171450" algn="just">
                            <a:lnSpc>
                              <a:spcPct val="115000"/>
                            </a:lnSpc>
                            <a:spcBef>
                              <a:spcPts val="0"/>
                            </a:spcBef>
                            <a:spcAft>
                              <a:spcPts val="1000"/>
                            </a:spcAft>
                          </a:pPr>
                          <a:r>
                            <a:rPr lang="sq-AL" sz="11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11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gn="just">
                            <a:lnSpc>
                              <a:spcPct val="115000"/>
                            </a:lnSpc>
                            <a:spcBef>
                              <a:spcPts val="0"/>
                            </a:spcBef>
                            <a:spcAft>
                              <a:spcPts val="1000"/>
                            </a:spcAft>
                          </a:pPr>
                          <a:r>
                            <a:rPr lang="sq-AL" sz="11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171450" marR="0" indent="-171450" algn="just">
                            <a:lnSpc>
                              <a:spcPct val="115000"/>
                            </a:lnSpc>
                            <a:spcBef>
                              <a:spcPts val="0"/>
                            </a:spcBef>
                            <a:spcAft>
                              <a:spcPts val="1000"/>
                            </a:spcAft>
                          </a:pPr>
                          <a:r>
                            <a:rPr lang="sq-AL" sz="1100">
                              <a:effectLst/>
                            </a:rPr>
                            <a:t>100 %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sq-AL"/>
                        </a:p>
                      </a:txBody>
                      <a:tcPr/>
                    </a:tc>
                    <a:tc>
                      <a:txBody>
                        <a:bodyPr/>
                        <a:lstStyle/>
                        <a:p>
                          <a:pPr marL="171450" marR="0" indent="-171450" algn="just">
                            <a:lnSpc>
                              <a:spcPct val="115000"/>
                            </a:lnSpc>
                            <a:spcBef>
                              <a:spcPts val="0"/>
                            </a:spcBef>
                            <a:spcAft>
                              <a:spcPts val="1000"/>
                            </a:spcAft>
                          </a:pPr>
                          <a:r>
                            <a:rPr lang="sq-AL" sz="11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mc:Fallback>
      </mc:AlternateContent>
    </p:spTree>
    <p:extLst>
      <p:ext uri="{BB962C8B-B14F-4D97-AF65-F5344CB8AC3E}">
        <p14:creationId xmlns:p14="http://schemas.microsoft.com/office/powerpoint/2010/main" val="18364457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2649" y="13063"/>
            <a:ext cx="63187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solidFill>
                  <a:srgbClr val="0070C0"/>
                </a:solidFill>
              </a:rPr>
              <a:t>Si duhet të arrijë Komisioni i Vlerësimit vendimin e tij?</a:t>
            </a:r>
          </a:p>
          <a:p>
            <a:pPr lvl="0"/>
            <a:endParaRPr lang="sq-AL" altLang="en-US" b="1" dirty="0">
              <a:solidFill>
                <a:srgbClr val="FF0000"/>
              </a:solidFill>
              <a:cs typeface="Arial" charset="0"/>
            </a:endParaRPr>
          </a:p>
        </p:txBody>
      </p:sp>
      <p:sp>
        <p:nvSpPr>
          <p:cNvPr id="3" name="Rectangle 2"/>
          <p:cNvSpPr/>
          <p:nvPr/>
        </p:nvSpPr>
        <p:spPr>
          <a:xfrm>
            <a:off x="76200" y="609600"/>
            <a:ext cx="9144000" cy="5465599"/>
          </a:xfrm>
          <a:prstGeom prst="rect">
            <a:avLst/>
          </a:prstGeom>
          <a:noFill/>
        </p:spPr>
        <p:txBody>
          <a:bodyPr wrap="square">
            <a:spAutoFit/>
          </a:bodyPr>
          <a:lstStyle/>
          <a:p>
            <a:pPr>
              <a:spcBef>
                <a:spcPts val="450"/>
              </a:spcBef>
            </a:pPr>
            <a:r>
              <a:rPr lang="sq-AL" sz="1600" dirty="0" smtClean="0">
                <a:ea typeface="Verdana" panose="020B0604030504040204" pitchFamily="34" charset="0"/>
                <a:cs typeface="Verdana" panose="020B0604030504040204" pitchFamily="34" charset="0"/>
              </a:rPr>
              <a:t>Secili </a:t>
            </a:r>
            <a:r>
              <a:rPr lang="sq-AL" sz="1600" dirty="0">
                <a:ea typeface="Verdana" panose="020B0604030504040204" pitchFamily="34" charset="0"/>
                <a:cs typeface="Verdana" panose="020B0604030504040204" pitchFamily="34" charset="0"/>
              </a:rPr>
              <a:t>anëtar i Komisionit Vlerësues duhet të iniciojë, të kryejë dhe të përfundojë një vlerësim individual të secilit tender. Vlerësimet do të përmblidhen dhe rezultati i konsensusit do të arrihet për Komitetin në tërësi.</a:t>
            </a:r>
          </a:p>
          <a:p>
            <a:pPr>
              <a:spcBef>
                <a:spcPts val="450"/>
              </a:spcBef>
            </a:pPr>
            <a:r>
              <a:rPr lang="sq-AL" sz="1600" dirty="0">
                <a:ea typeface="Verdana" panose="020B0604030504040204" pitchFamily="34" charset="0"/>
                <a:cs typeface="Verdana" panose="020B0604030504040204" pitchFamily="34" charset="0"/>
              </a:rPr>
              <a:t>Mund të ndodhë që anëtarët e Komisionit nuk do të arrijnë gjithmonë në të njëjtat përfundime. Në raste të tilla, Komisioni duhet të diskutojë për dallimet individuale sa më shumë që të jetë e mundur. Diskutimet që dalin mund të sjellin konsensus ose secili anëtar mund të mbajë mendimin e tij / saj të pavarur në vlerësimin e tij / saj, i cili pastaj do të llogaritet mesatarisht me vlerësimet e tjera.</a:t>
            </a:r>
          </a:p>
          <a:p>
            <a:pPr>
              <a:spcBef>
                <a:spcPts val="450"/>
              </a:spcBef>
            </a:pPr>
            <a:r>
              <a:rPr lang="sq-AL" sz="1600" dirty="0" smtClean="0">
                <a:ea typeface="Verdana" panose="020B0604030504040204" pitchFamily="34" charset="0"/>
                <a:cs typeface="Verdana" panose="020B0604030504040204" pitchFamily="34" charset="0"/>
              </a:rPr>
              <a:t>Fleta </a:t>
            </a:r>
            <a:r>
              <a:rPr lang="sq-AL" sz="1600" dirty="0">
                <a:ea typeface="Verdana" panose="020B0604030504040204" pitchFamily="34" charset="0"/>
                <a:cs typeface="Verdana" panose="020B0604030504040204" pitchFamily="34" charset="0"/>
              </a:rPr>
              <a:t>e rezultateve duhet të regjistrojë komente për të mbështetur rezultatin dhe duhet të sigurojë që këto janë të mjaftueshme për anëtarin që t</a:t>
            </a:r>
            <a:r>
              <a:rPr lang="en-US" sz="1600" dirty="0">
                <a:ea typeface="Verdana" panose="020B0604030504040204" pitchFamily="34" charset="0"/>
                <a:cs typeface="Verdana" panose="020B0604030504040204" pitchFamily="34" charset="0"/>
              </a:rPr>
              <a:t>ë</a:t>
            </a:r>
            <a:r>
              <a:rPr lang="sq-AL" sz="1600" dirty="0">
                <a:ea typeface="Verdana" panose="020B0604030504040204" pitchFamily="34" charset="0"/>
                <a:cs typeface="Verdana" panose="020B0604030504040204" pitchFamily="34" charset="0"/>
              </a:rPr>
              <a:t> jetë në gjendje të shpjegojë rezultatin. </a:t>
            </a:r>
            <a:endParaRPr lang="en-US" sz="1600" dirty="0">
              <a:ea typeface="Verdana" panose="020B0604030504040204" pitchFamily="34" charset="0"/>
              <a:cs typeface="Verdana" panose="020B0604030504040204" pitchFamily="34" charset="0"/>
            </a:endParaRPr>
          </a:p>
          <a:p>
            <a:pPr>
              <a:spcBef>
                <a:spcPts val="450"/>
              </a:spcBef>
            </a:pPr>
            <a:r>
              <a:rPr lang="sq-AL" sz="1600" dirty="0">
                <a:ea typeface="Verdana" panose="020B0604030504040204" pitchFamily="34" charset="0"/>
                <a:cs typeface="Verdana" panose="020B0604030504040204" pitchFamily="34" charset="0"/>
              </a:rPr>
              <a:t>Të gjithë anëtarët duhet të jenë të vetëdijshëm dhe të trajtojnë të gjitha pjesët e vlerësimit me njohuri se</a:t>
            </a:r>
            <a:r>
              <a:rPr lang="en-US" sz="1600" dirty="0" err="1">
                <a:ea typeface="Verdana" panose="020B0604030504040204" pitchFamily="34" charset="0"/>
                <a:cs typeface="Verdana" panose="020B0604030504040204" pitchFamily="34" charset="0"/>
              </a:rPr>
              <a:t>pse</a:t>
            </a:r>
            <a:r>
              <a:rPr lang="sq-AL" sz="1600" dirty="0">
                <a:ea typeface="Verdana" panose="020B0604030504040204" pitchFamily="34" charset="0"/>
                <a:cs typeface="Verdana" panose="020B0604030504040204" pitchFamily="34" charset="0"/>
              </a:rPr>
              <a:t> komentet dhe rekomandimet e tyre mund të bëhen pjesë e procesverbalit publik.</a:t>
            </a:r>
            <a:endParaRPr lang="en-US" sz="1600" dirty="0">
              <a:ea typeface="Verdana" panose="020B0604030504040204" pitchFamily="34" charset="0"/>
              <a:cs typeface="Verdana" panose="020B0604030504040204" pitchFamily="34" charset="0"/>
            </a:endParaRPr>
          </a:p>
          <a:p>
            <a:pPr>
              <a:spcBef>
                <a:spcPts val="450"/>
              </a:spcBef>
            </a:pPr>
            <a:r>
              <a:rPr lang="sq-AL" sz="1600" dirty="0">
                <a:ea typeface="Verdana" panose="020B0604030504040204" pitchFamily="34" charset="0"/>
                <a:cs typeface="Verdana" panose="020B0604030504040204" pitchFamily="34" charset="0"/>
              </a:rPr>
              <a:t>Pikët për secilin tenderues shtohen në fletën e përgjithshme të rezultateve për të arritur rezultatet përfundimtare dhe renditjen.</a:t>
            </a:r>
          </a:p>
          <a:p>
            <a:pPr>
              <a:spcBef>
                <a:spcPts val="450"/>
              </a:spcBef>
            </a:pPr>
            <a:r>
              <a:rPr lang="sq-AL" sz="1600" dirty="0">
                <a:ea typeface="Verdana" panose="020B0604030504040204" pitchFamily="34" charset="0"/>
                <a:cs typeface="Verdana" panose="020B0604030504040204" pitchFamily="34" charset="0"/>
              </a:rPr>
              <a:t>Kjo metodë shmang çdo paragjykim nga një anëtar i Komisionit Vlerësues t</a:t>
            </a:r>
            <a:r>
              <a:rPr lang="en-US" sz="1600" dirty="0">
                <a:ea typeface="Verdana" panose="020B0604030504040204" pitchFamily="34" charset="0"/>
                <a:cs typeface="Verdana" panose="020B0604030504040204" pitchFamily="34" charset="0"/>
              </a:rPr>
              <a:t>ë</a:t>
            </a:r>
            <a:r>
              <a:rPr lang="sq-AL" sz="1600" dirty="0">
                <a:ea typeface="Verdana" panose="020B0604030504040204" pitchFamily="34" charset="0"/>
                <a:cs typeface="Verdana" panose="020B0604030504040204" pitchFamily="34" charset="0"/>
              </a:rPr>
              <a:t> cilët japin pik</a:t>
            </a:r>
            <a:r>
              <a:rPr lang="en-US" sz="1600" dirty="0">
                <a:ea typeface="Verdana" panose="020B0604030504040204" pitchFamily="34" charset="0"/>
                <a:cs typeface="Verdana" panose="020B0604030504040204" pitchFamily="34" charset="0"/>
              </a:rPr>
              <a:t>ë</a:t>
            </a:r>
            <a:r>
              <a:rPr lang="sq-AL" sz="1600" dirty="0">
                <a:ea typeface="Verdana" panose="020B0604030504040204" pitchFamily="34" charset="0"/>
                <a:cs typeface="Verdana" panose="020B0604030504040204" pitchFamily="34" charset="0"/>
              </a:rPr>
              <a:t>t. Të gjithë anëtarët e Komisionit Vlerësues duhet të nënshkruajnë dhe të japin datën e fletëve të rezultateve.</a:t>
            </a:r>
          </a:p>
          <a:p>
            <a:pPr>
              <a:spcBef>
                <a:spcPts val="450"/>
              </a:spcBef>
            </a:pPr>
            <a:r>
              <a:rPr lang="sq-AL" sz="1600" dirty="0">
                <a:ea typeface="Verdana" panose="020B0604030504040204" pitchFamily="34" charset="0"/>
                <a:cs typeface="Verdana" panose="020B0604030504040204" pitchFamily="34" charset="0"/>
              </a:rPr>
              <a:t>Kryesuesi i Komisionit Vlerësues duhet të nënshkruajë procesin e notimit si të regjistruar me saktësi dhe të konfirmojë që vendimet e marra janë të dokumentuara në mënyrë të qartë në mënyrë që ato t'u shpjegohen ofertuesve.</a:t>
            </a:r>
          </a:p>
          <a:p>
            <a:pPr>
              <a:spcBef>
                <a:spcPts val="450"/>
              </a:spcBef>
            </a:pPr>
            <a:endParaRPr lang="en-US" sz="16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5424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10600" cy="5257800"/>
          </a:xfrm>
        </p:spPr>
        <p:txBody>
          <a:bodyPr/>
          <a:lstStyle/>
          <a:p>
            <a:pPr algn="just">
              <a:buFont typeface="Wingdings" panose="05000000000000000000" pitchFamily="2" charset="2"/>
              <a:buChar char="q"/>
            </a:pPr>
            <a:r>
              <a:rPr lang="sq-AL" sz="2000" u="sng" dirty="0">
                <a:latin typeface="Cambria" panose="02040503050406030204" pitchFamily="18" charset="0"/>
                <a:ea typeface="Cambria" panose="02040503050406030204" pitchFamily="18" charset="0"/>
              </a:rPr>
              <a:t>Historiku i Procedurës </a:t>
            </a:r>
            <a:r>
              <a:rPr lang="sq-AL" sz="2000" dirty="0">
                <a:latin typeface="Cambria" panose="02040503050406030204" pitchFamily="18" charset="0"/>
                <a:ea typeface="Cambria" panose="02040503050406030204" pitchFamily="18" charset="0"/>
              </a:rPr>
              <a:t>;</a:t>
            </a:r>
            <a:endParaRPr lang="sq-AL" sz="2000" u="sng" dirty="0">
              <a:solidFill>
                <a:srgbClr val="FF0000"/>
              </a:solidFill>
              <a:latin typeface="Cambria" panose="02040503050406030204" pitchFamily="18" charset="0"/>
              <a:ea typeface="Cambria" panose="02040503050406030204" pitchFamily="18" charset="0"/>
            </a:endParaRPr>
          </a:p>
          <a:p>
            <a:pPr marL="630238" lvl="0" indent="-3937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Ne aspektin e zhvillimit historik kjo procedure nuk ka pësuar ndryshime </a:t>
            </a:r>
            <a:r>
              <a:rPr lang="sq-AL" sz="2000" dirty="0" smtClean="0">
                <a:latin typeface="Cambria" panose="02040503050406030204" pitchFamily="18" charset="0"/>
                <a:ea typeface="Cambria" panose="02040503050406030204" pitchFamily="18" charset="0"/>
              </a:rPr>
              <a:t>të mëdha. </a:t>
            </a:r>
            <a:endParaRPr lang="sq-AL" sz="2000" dirty="0">
              <a:latin typeface="Cambria" panose="02040503050406030204" pitchFamily="18" charset="0"/>
              <a:ea typeface="Cambria" panose="02040503050406030204" pitchFamily="18" charset="0"/>
            </a:endParaRPr>
          </a:p>
          <a:p>
            <a:pPr marL="630238" lvl="0" indent="-3937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Përveç aspektit te aprovimit</a:t>
            </a:r>
          </a:p>
          <a:p>
            <a:pPr marL="630238" lvl="0" indent="-393700" algn="just">
              <a:buFont typeface="Wingdings" panose="05000000000000000000" pitchFamily="2" charset="2"/>
              <a:buChar char="§"/>
            </a:pPr>
            <a:r>
              <a:rPr lang="en-US" sz="2000" dirty="0">
                <a:latin typeface="Cambria" panose="02040503050406030204" pitchFamily="18" charset="0"/>
                <a:ea typeface="Cambria" panose="02040503050406030204" pitchFamily="18" charset="0"/>
              </a:rPr>
              <a:t>S</a:t>
            </a:r>
            <a:r>
              <a:rPr lang="sq-AL" sz="2000" dirty="0" err="1">
                <a:latin typeface="Cambria" panose="02040503050406030204" pitchFamily="18" charset="0"/>
                <a:ea typeface="Cambria" panose="02040503050406030204" pitchFamily="18" charset="0"/>
              </a:rPr>
              <a:t>ipas</a:t>
            </a:r>
            <a:r>
              <a:rPr lang="sq-AL" sz="2000" dirty="0">
                <a:latin typeface="Cambria" panose="02040503050406030204" pitchFamily="18" charset="0"/>
                <a:ea typeface="Cambria" panose="02040503050406030204" pitchFamily="18" charset="0"/>
              </a:rPr>
              <a:t> LPP-se 2003/17, rreg. 2007/20 përdorimi i procedurës se negociuar pa publikimin e njoftimit për kontrate vetëm me ose pas aprovimit nga Agjencia e Prokurimit Publik (APP). </a:t>
            </a:r>
          </a:p>
          <a:p>
            <a:pPr marL="630238" indent="-3937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Me Ligjin </a:t>
            </a:r>
            <a:r>
              <a:rPr lang="sq-AL" sz="2000" dirty="0" smtClean="0">
                <a:latin typeface="Cambria" panose="02040503050406030204" pitchFamily="18" charset="0"/>
                <a:ea typeface="Cambria" panose="02040503050406030204" pitchFamily="18" charset="0"/>
              </a:rPr>
              <a:t>aktual,  AK </a:t>
            </a:r>
            <a:r>
              <a:rPr lang="sq-AL" sz="2000" dirty="0">
                <a:latin typeface="Cambria" panose="02040503050406030204" pitchFamily="18" charset="0"/>
                <a:ea typeface="Cambria" panose="02040503050406030204" pitchFamily="18" charset="0"/>
              </a:rPr>
              <a:t>vendos </a:t>
            </a:r>
            <a:r>
              <a:rPr lang="en-US" sz="2000" dirty="0">
                <a:latin typeface="Cambria" panose="02040503050406030204" pitchFamily="18" charset="0"/>
                <a:ea typeface="Cambria" panose="02040503050406030204" pitchFamily="18" charset="0"/>
              </a:rPr>
              <a:t>vet  </a:t>
            </a:r>
            <a:r>
              <a:rPr lang="sq-AL" sz="2000" dirty="0">
                <a:latin typeface="Cambria" panose="02040503050406030204" pitchFamily="18" charset="0"/>
                <a:ea typeface="Cambria" panose="02040503050406030204" pitchFamily="18" charset="0"/>
              </a:rPr>
              <a:t>duke njoftuar KRPP- </a:t>
            </a:r>
            <a:r>
              <a:rPr lang="sq-AL" sz="2000" dirty="0" smtClean="0">
                <a:latin typeface="Cambria" panose="02040503050406030204" pitchFamily="18" charset="0"/>
                <a:ea typeface="Cambria" panose="02040503050406030204" pitchFamily="18" charset="0"/>
              </a:rPr>
              <a:t>në </a:t>
            </a:r>
            <a:r>
              <a:rPr lang="sq-AL" sz="2000" dirty="0">
                <a:latin typeface="Cambria" panose="02040503050406030204" pitchFamily="18" charset="0"/>
                <a:ea typeface="Cambria" panose="02040503050406030204" pitchFamily="18" charset="0"/>
              </a:rPr>
              <a:t>, ndërsa kushtet </a:t>
            </a:r>
            <a:r>
              <a:rPr lang="en-US" sz="2000" dirty="0">
                <a:latin typeface="Cambria" panose="02040503050406030204" pitchFamily="18" charset="0"/>
                <a:ea typeface="Cambria" panose="02040503050406030204" pitchFamily="18" charset="0"/>
              </a:rPr>
              <a:t>e </a:t>
            </a:r>
            <a:r>
              <a:rPr lang="sq-AL" sz="2000" dirty="0">
                <a:latin typeface="Cambria" panose="02040503050406030204" pitchFamily="18" charset="0"/>
                <a:ea typeface="Cambria" panose="02040503050406030204" pitchFamily="18" charset="0"/>
              </a:rPr>
              <a:t>njëjta ligjore mbi </a:t>
            </a:r>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cilat mund </a:t>
            </a:r>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autorizohet përdorimi i saj.</a:t>
            </a:r>
          </a:p>
          <a:p>
            <a:pPr marL="236538" lvl="0" indent="0" algn="just">
              <a:buNone/>
            </a:pPr>
            <a:endParaRPr lang="en-US" sz="20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0" y="152400"/>
            <a:ext cx="9067800" cy="9906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publikimin e njoftimit për kontrate</a:t>
            </a:r>
            <a:endParaRPr lang="en-US" sz="2800" b="1" i="1" dirty="0">
              <a:solidFill>
                <a:schemeClr val="accent2">
                  <a:lumMod val="50000"/>
                </a:schemeClr>
              </a:solidFill>
              <a:latin typeface="Cambria" panose="02040503050406030204" pitchFamily="18" charset="0"/>
              <a:ea typeface="Cambria" panose="02040503050406030204" pitchFamily="18" charset="0"/>
            </a:endParaRPr>
          </a:p>
          <a:p>
            <a:pPr lvl="0" algn="ctr"/>
            <a:endParaRPr lang="sq-AL" sz="3200" b="1" i="1" dirty="0">
              <a:solidFill>
                <a:schemeClr val="accent2">
                  <a:lumMod val="50000"/>
                </a:schemeClr>
              </a:solidFill>
            </a:endParaRPr>
          </a:p>
        </p:txBody>
      </p:sp>
      <p:sp>
        <p:nvSpPr>
          <p:cNvPr id="2" name="Slide Number Placeholder 1">
            <a:extLst>
              <a:ext uri="{FF2B5EF4-FFF2-40B4-BE49-F238E27FC236}">
                <a16:creationId xmlns="" xmlns:a16="http://schemas.microsoft.com/office/drawing/2014/main" id="{AF2AA5BD-2CFB-4819-ACCB-F4F7681C412D}"/>
              </a:ext>
            </a:extLst>
          </p:cNvPr>
          <p:cNvSpPr>
            <a:spLocks noGrp="1"/>
          </p:cNvSpPr>
          <p:nvPr>
            <p:ph type="sldNum" sz="quarter" idx="12"/>
          </p:nvPr>
        </p:nvSpPr>
        <p:spPr/>
        <p:txBody>
          <a:bodyPr/>
          <a:lstStyle/>
          <a:p>
            <a:fld id="{872C2D91-5140-E643-83AC-7A21B4B6FCA7}" type="slidenum">
              <a:rPr lang="en-US" smtClean="0"/>
              <a:pPr/>
              <a:t>5</a:t>
            </a:fld>
            <a:endParaRPr lang="en-US"/>
          </a:p>
        </p:txBody>
      </p:sp>
      <p:sp>
        <p:nvSpPr>
          <p:cNvPr id="5" name="Footer Placeholder 4"/>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6367812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0499"/>
            <a:ext cx="9100751" cy="543698"/>
          </a:xfrm>
        </p:spPr>
        <p:txBody>
          <a:bodyPr>
            <a:noAutofit/>
          </a:bodyPr>
          <a:lstStyle/>
          <a:p>
            <a:r>
              <a:rPr lang="sq-AL" sz="1800" b="1" dirty="0">
                <a:solidFill>
                  <a:srgbClr val="0070C0"/>
                </a:solidFill>
                <a:latin typeface="+mn-lt"/>
              </a:rPr>
              <a:t>ANGAZHIMI I KONSULENTËVE TË JASHTËM NË PROCESIN E PROKURIMIT</a:t>
            </a:r>
            <a:r>
              <a:rPr lang="sq-AL" sz="1800" dirty="0">
                <a:solidFill>
                  <a:srgbClr val="0070C0"/>
                </a:solidFill>
                <a:latin typeface="+mn-lt"/>
              </a:rPr>
              <a:t/>
            </a:r>
            <a:br>
              <a:rPr lang="sq-AL" sz="1800" dirty="0">
                <a:solidFill>
                  <a:srgbClr val="0070C0"/>
                </a:solidFill>
                <a:latin typeface="+mn-lt"/>
              </a:rPr>
            </a:br>
            <a:endParaRPr lang="sq-AL" sz="1800" dirty="0">
              <a:solidFill>
                <a:srgbClr val="0070C0"/>
              </a:solidFill>
              <a:latin typeface="+mn-lt"/>
            </a:endParaRPr>
          </a:p>
        </p:txBody>
      </p:sp>
      <p:sp>
        <p:nvSpPr>
          <p:cNvPr id="3" name="Content Placeholder 2"/>
          <p:cNvSpPr>
            <a:spLocks noGrp="1"/>
          </p:cNvSpPr>
          <p:nvPr>
            <p:ph idx="1"/>
          </p:nvPr>
        </p:nvSpPr>
        <p:spPr>
          <a:xfrm>
            <a:off x="1" y="1604834"/>
            <a:ext cx="8515349" cy="4281616"/>
          </a:xfrm>
        </p:spPr>
        <p:txBody>
          <a:bodyPr>
            <a:normAutofit/>
          </a:bodyPr>
          <a:lstStyle/>
          <a:p>
            <a:r>
              <a:rPr lang="sq-AL" sz="1500" dirty="0"/>
              <a:t>Angazhimi </a:t>
            </a:r>
            <a:r>
              <a:rPr lang="sq-AL" sz="1500" dirty="0"/>
              <a:t>i konsulentëve në proces të prokurimit në Kosovë ka frekuencë të ulët. Mundësitë e angazhimit të tyre nga autoritetet kontraktuese dallojnë shumë, varësisht nga statusi </a:t>
            </a:r>
            <a:r>
              <a:rPr lang="sq-AL" sz="1500" dirty="0"/>
              <a:t>juridik </a:t>
            </a:r>
            <a:r>
              <a:rPr lang="sq-AL" sz="1500" dirty="0"/>
              <a:t>i konsulentëve. Kur konsulentët janë operatorë ekonomikë, gjegjësisht persona juridikë (OE), procedurat e angazhimit të tyre janë të </a:t>
            </a:r>
            <a:r>
              <a:rPr lang="sq-AL" sz="1500" dirty="0" err="1"/>
              <a:t>definuara</a:t>
            </a:r>
            <a:r>
              <a:rPr lang="sq-AL" sz="1500" dirty="0"/>
              <a:t> me LPP, pra janë më lehtë të zbatueshme, sepse  u nënshtrohen rregullave të prokurimit, por kur konsulentët janë individë (persona fizikë) atëherë paraqiten probleme të mëdha, jo në kontraktim, por në pagesën e tyre, veçanërisht nga organizatat buxhetore.</a:t>
            </a:r>
          </a:p>
          <a:p>
            <a:pPr lvl="0"/>
            <a:r>
              <a:rPr lang="sq-AL" sz="1500" dirty="0"/>
              <a:t>Konsulentët </a:t>
            </a:r>
            <a:r>
              <a:rPr lang="sq-AL" sz="1500" dirty="0"/>
              <a:t>kryesisht angazhohen në cilësinë e këshilltarit, pa fuqinë e vendimmarrjes. Veçanërisht dominojnë ekspertizat teknike në fazën e përgatitjes së specifikimit , por edhe në fazën e vlerësimit e të menaxhimit të kontratave; pastaj, kërkohen ekspert ligjor, financiar, konsulentë në burime njerëzore e fusha të tjera më specifike si,  sigurimet, </a:t>
            </a:r>
            <a:r>
              <a:rPr lang="sq-AL" sz="1500" dirty="0" err="1"/>
              <a:t>auditimet</a:t>
            </a:r>
            <a:r>
              <a:rPr lang="sq-AL" sz="1500" dirty="0"/>
              <a:t>,  projektet e urbanizmit , planifikimi hapësinor e tjera.</a:t>
            </a:r>
          </a:p>
          <a:p>
            <a:pPr lvl="0"/>
            <a:r>
              <a:rPr lang="sq-AL" sz="1500" dirty="0" err="1"/>
              <a:t>Kredibiliteti</a:t>
            </a:r>
            <a:r>
              <a:rPr lang="sq-AL" sz="1500" dirty="0"/>
              <a:t> i ekspertizave shpeshherë shihet me skepticizëm, ngase angazhimet </a:t>
            </a:r>
            <a:r>
              <a:rPr lang="sq-AL" sz="1500" dirty="0" err="1"/>
              <a:t>ad-hoc</a:t>
            </a:r>
            <a:r>
              <a:rPr lang="sq-AL" sz="1500" dirty="0"/>
              <a:t> shpeshherë e humbin “shikimin” mbi problematikën, janë të kufizuara në ndërtimin e kontekstit. </a:t>
            </a:r>
            <a:r>
              <a:rPr lang="sq-AL" sz="1500" dirty="0">
                <a:solidFill>
                  <a:srgbClr val="FF0000"/>
                </a:solidFill>
              </a:rPr>
              <a:t>P.sh. njohja e pamjaftueshme e kuadrit ligjor e institucional rrezikon procesin në cilën do fazë të prokurimit; </a:t>
            </a:r>
            <a:endParaRPr lang="sq-AL" sz="1500" dirty="0"/>
          </a:p>
        </p:txBody>
      </p:sp>
    </p:spTree>
    <p:extLst>
      <p:ext uri="{BB962C8B-B14F-4D97-AF65-F5344CB8AC3E}">
        <p14:creationId xmlns:p14="http://schemas.microsoft.com/office/powerpoint/2010/main" val="11771121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71700"/>
            <a:ext cx="9144000" cy="2862322"/>
          </a:xfrm>
          <a:prstGeom prst="rect">
            <a:avLst/>
          </a:prstGeom>
        </p:spPr>
        <p:txBody>
          <a:bodyPr wrap="square">
            <a:spAutoFit/>
          </a:bodyPr>
          <a:lstStyle/>
          <a:p>
            <a:pPr marL="342900" indent="-342900">
              <a:buFont typeface="+mj-lt"/>
              <a:buAutoNum type="alphaLcPeriod"/>
            </a:pPr>
            <a:r>
              <a:rPr lang="sq-AL" sz="1500" dirty="0"/>
              <a:t>Kualiteti, përfshirë meritat teknike, estetike dhe karakteristikat funksionale,</a:t>
            </a:r>
            <a:r>
              <a:rPr lang="en-US" sz="1500" dirty="0"/>
              <a:t> </a:t>
            </a:r>
            <a:r>
              <a:rPr lang="sq-AL" sz="1500" dirty="0"/>
              <a:t>projektimit, karakteristikat sociale, mjedisore dhe </a:t>
            </a:r>
            <a:r>
              <a:rPr lang="sq-AL" sz="1500" dirty="0" err="1"/>
              <a:t>inovative</a:t>
            </a:r>
            <a:r>
              <a:rPr lang="sq-AL" sz="1500" dirty="0"/>
              <a:t> të punëve dhe produkteve;</a:t>
            </a:r>
          </a:p>
          <a:p>
            <a:pPr lvl="0"/>
            <a:endParaRPr lang="en-US" sz="1500" dirty="0"/>
          </a:p>
          <a:p>
            <a:pPr marL="342900" indent="-342900">
              <a:buFont typeface="+mj-lt"/>
              <a:buAutoNum type="alphaLcPeriod"/>
            </a:pPr>
            <a:r>
              <a:rPr lang="sq-AL" sz="1500" dirty="0"/>
              <a:t>Organizimi i ekipit të projektit, kualifikimin dhe përvojën e personelit të caktuar për kryerjen e kontratës, e përdorur kryesisht për dhënien e kontratave të shërbimit, pasi q</a:t>
            </a:r>
            <a:r>
              <a:rPr lang="en-US" sz="1500" dirty="0"/>
              <a:t>ë</a:t>
            </a:r>
            <a:r>
              <a:rPr lang="sq-AL" sz="1500" dirty="0"/>
              <a:t> cilësia e </a:t>
            </a:r>
            <a:r>
              <a:rPr lang="sq-AL" sz="1500" dirty="0" err="1"/>
              <a:t>përsonelit</a:t>
            </a:r>
            <a:r>
              <a:rPr lang="sq-AL" sz="1500" dirty="0"/>
              <a:t> të caktuar mund të ketë një ndikim të rëndësishëm në nivelin e </a:t>
            </a:r>
            <a:r>
              <a:rPr lang="sq-AL" sz="1500" dirty="0" err="1"/>
              <a:t>performancës</a:t>
            </a:r>
            <a:r>
              <a:rPr lang="sq-AL" sz="1500" dirty="0"/>
              <a:t> së këtyre kontratave;</a:t>
            </a:r>
          </a:p>
          <a:p>
            <a:pPr lvl="0"/>
            <a:endParaRPr lang="en-US" sz="1500" dirty="0"/>
          </a:p>
          <a:p>
            <a:pPr marL="342900" indent="-342900">
              <a:buFont typeface="+mj-lt"/>
              <a:buAutoNum type="alphaLcPeriod"/>
            </a:pPr>
            <a:r>
              <a:rPr lang="sq-AL" sz="1500" dirty="0"/>
              <a:t>kushtet tregtare, shërbimet pas shitjes dhe asistenca teknike, kushtet e ofrimit të tilla si data e dorëzimit, procesi i dorëzimit dhe periudha e dërgesës ose periudha e përfundimit.</a:t>
            </a:r>
            <a:endParaRPr lang="en-US" sz="1500" kern="0" dirty="0">
              <a:ea typeface="Verdana" panose="020B0604030504040204" pitchFamily="34" charset="0"/>
              <a:cs typeface="Verdana" panose="020B0604030504040204" pitchFamily="34" charset="0"/>
            </a:endParaRPr>
          </a:p>
          <a:p>
            <a:pPr marL="342900" indent="-342900">
              <a:buFont typeface="+mj-lt"/>
              <a:buAutoNum type="alphaLcPeriod"/>
            </a:pPr>
            <a:endParaRPr lang="en-US" sz="1500" kern="0" dirty="0">
              <a:ea typeface="Verdana" panose="020B0604030504040204" pitchFamily="34" charset="0"/>
              <a:cs typeface="Verdana" panose="020B0604030504040204" pitchFamily="34" charset="0"/>
            </a:endParaRPr>
          </a:p>
          <a:p>
            <a:pPr lvl="0"/>
            <a:endParaRPr lang="en-US" sz="1500" kern="0" dirty="0">
              <a:ea typeface="Verdana" panose="020B0604030504040204" pitchFamily="34" charset="0"/>
              <a:cs typeface="Verdana" panose="020B0604030504040204" pitchFamily="34" charset="0"/>
            </a:endParaRPr>
          </a:p>
          <a:p>
            <a:pPr marL="342900" indent="-342900">
              <a:buFont typeface="+mj-lt"/>
              <a:buAutoNum type="alphaLcPeriod"/>
            </a:pPr>
            <a:endParaRPr lang="el-GR" sz="1500" kern="0" dirty="0">
              <a:ea typeface="Verdana" panose="020B0604030504040204" pitchFamily="34" charset="0"/>
              <a:cs typeface="Verdana" panose="020B0604030504040204" pitchFamily="34" charset="0"/>
            </a:endParaRPr>
          </a:p>
        </p:txBody>
      </p:sp>
      <p:sp>
        <p:nvSpPr>
          <p:cNvPr id="4" name="Rectangle 3"/>
          <p:cNvSpPr/>
          <p:nvPr/>
        </p:nvSpPr>
        <p:spPr>
          <a:xfrm>
            <a:off x="287383" y="1257301"/>
            <a:ext cx="7798526" cy="830997"/>
          </a:xfrm>
          <a:prstGeom prst="rect">
            <a:avLst/>
          </a:prstGeom>
        </p:spPr>
        <p:txBody>
          <a:bodyPr wrap="square">
            <a:spAutoFit/>
          </a:bodyPr>
          <a:lstStyle/>
          <a:p>
            <a:r>
              <a:rPr lang="sq-AL" sz="2400" b="1" dirty="0">
                <a:solidFill>
                  <a:srgbClr val="0070C0"/>
                </a:solidFill>
              </a:rPr>
              <a:t>Disa </a:t>
            </a:r>
            <a:r>
              <a:rPr lang="sq-AL" sz="2400" b="1" dirty="0">
                <a:solidFill>
                  <a:srgbClr val="0070C0"/>
                </a:solidFill>
              </a:rPr>
              <a:t>nën-kritere q</a:t>
            </a:r>
            <a:r>
              <a:rPr lang="en-US" sz="2400" b="1" dirty="0">
                <a:solidFill>
                  <a:srgbClr val="0070C0"/>
                </a:solidFill>
              </a:rPr>
              <a:t>ë</a:t>
            </a:r>
            <a:r>
              <a:rPr lang="sq-AL" sz="2400" b="1" dirty="0">
                <a:solidFill>
                  <a:srgbClr val="0070C0"/>
                </a:solidFill>
              </a:rPr>
              <a:t> përdoren zakonisht janë </a:t>
            </a:r>
            <a:r>
              <a:rPr lang="en-US" sz="2400" b="1" dirty="0">
                <a:solidFill>
                  <a:srgbClr val="0070C0"/>
                </a:solidFill>
              </a:rPr>
              <a:t>:</a:t>
            </a:r>
            <a:r>
              <a:rPr lang="sq-AL" sz="2400" b="1" dirty="0">
                <a:solidFill>
                  <a:srgbClr val="0070C0"/>
                </a:solidFill>
              </a:rPr>
              <a:t> për shembull </a:t>
            </a:r>
            <a:endParaRPr lang="sq-AL" sz="2400" dirty="0">
              <a:solidFill>
                <a:srgbClr val="0070C0"/>
              </a:solidFill>
            </a:endParaRPr>
          </a:p>
        </p:txBody>
      </p:sp>
    </p:spTree>
    <p:extLst>
      <p:ext uri="{BB962C8B-B14F-4D97-AF65-F5344CB8AC3E}">
        <p14:creationId xmlns:p14="http://schemas.microsoft.com/office/powerpoint/2010/main" val="35886666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4429" y="1038406"/>
            <a:ext cx="5707012"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100" b="1" dirty="0">
                <a:solidFill>
                  <a:srgbClr val="0070C0"/>
                </a:solidFill>
              </a:rPr>
              <a:t>Rastet tipike për përdorimin e kriterit </a:t>
            </a:r>
            <a:r>
              <a:rPr lang="en-US" sz="2100" dirty="0">
                <a:solidFill>
                  <a:srgbClr val="0070C0"/>
                </a:solidFill>
              </a:rPr>
              <a:t>TEMF</a:t>
            </a:r>
            <a:endParaRPr lang="el-GR" sz="2100" b="1" dirty="0">
              <a:solidFill>
                <a:srgbClr val="0070C0"/>
              </a:solidFill>
            </a:endParaRPr>
          </a:p>
        </p:txBody>
      </p:sp>
      <p:sp>
        <p:nvSpPr>
          <p:cNvPr id="3" name="Rectangle 2"/>
          <p:cNvSpPr/>
          <p:nvPr/>
        </p:nvSpPr>
        <p:spPr>
          <a:xfrm>
            <a:off x="0" y="1646803"/>
            <a:ext cx="9144000" cy="2862322"/>
          </a:xfrm>
          <a:prstGeom prst="rect">
            <a:avLst/>
          </a:prstGeom>
        </p:spPr>
        <p:txBody>
          <a:bodyPr wrap="square">
            <a:spAutoFit/>
          </a:bodyPr>
          <a:lstStyle/>
          <a:p>
            <a:r>
              <a:rPr lang="sq-AL" sz="1500" dirty="0"/>
              <a:t>Kriteri </a:t>
            </a:r>
            <a:r>
              <a:rPr lang="en-US" sz="1500" dirty="0"/>
              <a:t>TEMF </a:t>
            </a:r>
            <a:r>
              <a:rPr lang="sq-AL" sz="1500" dirty="0"/>
              <a:t>përdoret zakonisht për furnizimet komplekse, shërbimet dhe kontratat për punë komplekse, ku ka produkte të ndryshme / zgjidhje në dispozicion dhe të cilat nuk ndryshojnë vetëm në çmim. </a:t>
            </a:r>
            <a:endParaRPr lang="en-US" sz="1500" dirty="0"/>
          </a:p>
          <a:p>
            <a:endParaRPr lang="en-US" sz="1500" b="1" dirty="0"/>
          </a:p>
          <a:p>
            <a:r>
              <a:rPr lang="sq-AL" sz="1500" b="1" dirty="0"/>
              <a:t>Prokurimi i mallrave </a:t>
            </a:r>
            <a:r>
              <a:rPr lang="sq-AL" sz="1500" dirty="0"/>
              <a:t>- kontrata për furnizime 'që përfshijnë instalim të rëndësishme dhe të specializuar të produktit dhe / ose mirëmbajtjen</a:t>
            </a:r>
            <a:r>
              <a:rPr lang="en-US" sz="1500" dirty="0"/>
              <a:t>.</a:t>
            </a:r>
            <a:r>
              <a:rPr lang="sq-AL" sz="1500" dirty="0"/>
              <a:t> </a:t>
            </a:r>
            <a:endParaRPr lang="en-US" sz="1500" dirty="0">
              <a:solidFill>
                <a:srgbClr val="FF0000"/>
              </a:solidFill>
            </a:endParaRPr>
          </a:p>
          <a:p>
            <a:pPr marL="342900" indent="-342900">
              <a:buFont typeface="Arial" pitchFamily="34" charset="0"/>
              <a:buChar char="•"/>
            </a:pPr>
            <a:endParaRPr lang="en-US" sz="1500" dirty="0"/>
          </a:p>
          <a:p>
            <a:pPr marL="342900" indent="-342900">
              <a:buFont typeface="Arial" pitchFamily="34" charset="0"/>
              <a:buChar char="•"/>
            </a:pPr>
            <a:r>
              <a:rPr lang="en-US" sz="1500" b="1" dirty="0"/>
              <a:t> </a:t>
            </a:r>
            <a:r>
              <a:rPr lang="sq-AL" sz="1500" b="1" dirty="0"/>
              <a:t>Prokurimi i punëve </a:t>
            </a:r>
            <a:r>
              <a:rPr lang="sq-AL" sz="1500" dirty="0"/>
              <a:t>– Kontratat projekto dhe ndërto</a:t>
            </a:r>
            <a:r>
              <a:rPr lang="en-US" sz="1500" dirty="0"/>
              <a:t>;</a:t>
            </a:r>
          </a:p>
          <a:p>
            <a:pPr lvl="0"/>
            <a:r>
              <a:rPr lang="sq-AL" sz="1500" dirty="0"/>
              <a:t> </a:t>
            </a:r>
            <a:endParaRPr lang="en-US" sz="1500" dirty="0"/>
          </a:p>
          <a:p>
            <a:pPr marL="342900" indent="-342900">
              <a:buFont typeface="Arial" pitchFamily="34" charset="0"/>
              <a:buChar char="•"/>
            </a:pPr>
            <a:r>
              <a:rPr lang="en-US" sz="1500" dirty="0"/>
              <a:t> </a:t>
            </a:r>
            <a:r>
              <a:rPr lang="sq-AL" sz="1500" b="1" dirty="0"/>
              <a:t>Prokurimi i shërbimeve </a:t>
            </a:r>
            <a:r>
              <a:rPr lang="sq-AL" sz="1500" dirty="0"/>
              <a:t>- shërbimeve të </a:t>
            </a:r>
            <a:r>
              <a:rPr lang="sq-AL" sz="1500" dirty="0" err="1"/>
              <a:t>konsulencës</a:t>
            </a:r>
            <a:r>
              <a:rPr lang="sq-AL" sz="1500" dirty="0"/>
              <a:t> dhe në përgjithësi shërbime intelektuale, ku cilësia është zakonisht shumë e rëndësishme dhe rezultati i  kontratës nuk mund të përshkruhet lehtë në specifikimet teknike specifike.</a:t>
            </a:r>
            <a:endParaRPr lang="en-US" sz="1500" dirty="0"/>
          </a:p>
          <a:p>
            <a:pPr lvl="0">
              <a:buFont typeface="Arial" pitchFamily="34" charset="0"/>
              <a:buChar char="•"/>
            </a:pPr>
            <a:endParaRPr lang="en-US" sz="1500" dirty="0"/>
          </a:p>
        </p:txBody>
      </p:sp>
    </p:spTree>
    <p:extLst>
      <p:ext uri="{BB962C8B-B14F-4D97-AF65-F5344CB8AC3E}">
        <p14:creationId xmlns:p14="http://schemas.microsoft.com/office/powerpoint/2010/main" val="942442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9" y="1214755"/>
            <a:ext cx="65085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sq-AL" sz="2400" b="1" dirty="0">
                <a:solidFill>
                  <a:srgbClr val="0070C0"/>
                </a:solidFill>
              </a:rPr>
              <a:t>Kriteret që do të përdoren në rastin e </a:t>
            </a:r>
            <a:r>
              <a:rPr lang="en-US" sz="2400" dirty="0">
                <a:solidFill>
                  <a:srgbClr val="0070C0"/>
                </a:solidFill>
              </a:rPr>
              <a:t>TEMF</a:t>
            </a:r>
            <a:endParaRPr lang="en-US" sz="2400" b="1" dirty="0">
              <a:solidFill>
                <a:srgbClr val="0070C0"/>
              </a:solidFill>
            </a:endParaRPr>
          </a:p>
        </p:txBody>
      </p:sp>
      <p:sp>
        <p:nvSpPr>
          <p:cNvPr id="3" name="Rectangle 2"/>
          <p:cNvSpPr/>
          <p:nvPr/>
        </p:nvSpPr>
        <p:spPr>
          <a:xfrm>
            <a:off x="0" y="1680768"/>
            <a:ext cx="9144000" cy="4080604"/>
          </a:xfrm>
          <a:prstGeom prst="rect">
            <a:avLst/>
          </a:prstGeom>
        </p:spPr>
        <p:txBody>
          <a:bodyPr wrap="square">
            <a:spAutoFit/>
          </a:bodyPr>
          <a:lstStyle/>
          <a:p>
            <a:pPr eaLnBrk="0" hangingPunct="0">
              <a:spcBef>
                <a:spcPts val="450"/>
              </a:spcBef>
              <a:buClr>
                <a:schemeClr val="bg2"/>
              </a:buClr>
              <a:buSzPct val="75000"/>
            </a:pPr>
            <a:r>
              <a:rPr lang="en-US" sz="1500" dirty="0"/>
              <a:t>A</a:t>
            </a:r>
            <a:r>
              <a:rPr lang="sq-AL" sz="1500" dirty="0" err="1"/>
              <a:t>utoriteti</a:t>
            </a:r>
            <a:r>
              <a:rPr lang="sq-AL" sz="1500" dirty="0"/>
              <a:t> kontraktues është i lirë për të zgjedhur dhe për të përcaktuar kriteret e dhënies që do të zbatohen për të përcaktuar tenderin ekonomikisht më të favorshëm, duke marrë parasysh rrethanat specifike të secilit rast.</a:t>
            </a:r>
            <a:endParaRPr lang="en-US" sz="1500" dirty="0"/>
          </a:p>
          <a:p>
            <a:pPr eaLnBrk="0" hangingPunct="0">
              <a:spcBef>
                <a:spcPts val="450"/>
              </a:spcBef>
              <a:buClr>
                <a:schemeClr val="bg2"/>
              </a:buClr>
              <a:buSzPct val="75000"/>
            </a:pPr>
            <a:endParaRPr lang="en-US" sz="1500" dirty="0"/>
          </a:p>
          <a:p>
            <a:r>
              <a:rPr lang="sq-AL" sz="1500" dirty="0"/>
              <a:t>Kriteret </a:t>
            </a:r>
            <a:r>
              <a:rPr lang="sq-AL" sz="1500" dirty="0"/>
              <a:t>e dhënies që mund të përdoren, mund të ndahen në dy kategori :</a:t>
            </a:r>
          </a:p>
          <a:p>
            <a:endParaRPr lang="en-US" sz="1500" dirty="0"/>
          </a:p>
          <a:p>
            <a:pPr marL="342900" indent="-342900">
              <a:buFont typeface="Arial" pitchFamily="34" charset="0"/>
              <a:buChar char="•"/>
            </a:pPr>
            <a:r>
              <a:rPr lang="sq-AL" sz="1500" dirty="0" err="1"/>
              <a:t>kriterët</a:t>
            </a:r>
            <a:r>
              <a:rPr lang="sq-AL" sz="1500" dirty="0"/>
              <a:t> të ndërlidhura me kosto, dhe</a:t>
            </a:r>
            <a:endParaRPr lang="en-US" sz="1500" dirty="0"/>
          </a:p>
          <a:p>
            <a:pPr marL="342900" indent="-342900">
              <a:buFont typeface="Arial" pitchFamily="34" charset="0"/>
              <a:buChar char="•"/>
            </a:pPr>
            <a:r>
              <a:rPr lang="sq-AL" sz="1500" dirty="0" err="1"/>
              <a:t>kriterët</a:t>
            </a:r>
            <a:r>
              <a:rPr lang="sq-AL" sz="1500" dirty="0"/>
              <a:t> që nuk kanë të bëjnë me kosto</a:t>
            </a:r>
            <a:r>
              <a:rPr lang="sq-AL" sz="1500" dirty="0"/>
              <a:t>.</a:t>
            </a:r>
          </a:p>
          <a:p>
            <a:pPr marL="342900" indent="-342900">
              <a:buFont typeface="Arial" pitchFamily="34" charset="0"/>
              <a:buChar char="•"/>
            </a:pPr>
            <a:endParaRPr lang="sq-AL" sz="1500" dirty="0"/>
          </a:p>
          <a:p>
            <a:r>
              <a:rPr lang="sq-AL" sz="1500" b="1" dirty="0"/>
              <a:t>Cili është dallimi në mes të çmimit dhe kostos?</a:t>
            </a:r>
            <a:endParaRPr lang="en-US" sz="1500" dirty="0"/>
          </a:p>
          <a:p>
            <a:pPr marL="342900" indent="-342900">
              <a:buFont typeface="Arial" panose="020B0604020202020204" pitchFamily="34" charset="0"/>
              <a:buChar char="•"/>
            </a:pPr>
            <a:endParaRPr lang="sq-AL" sz="1500" dirty="0"/>
          </a:p>
          <a:p>
            <a:pPr marL="257175" indent="-257175">
              <a:buFont typeface="Arial" panose="020B0604020202020204" pitchFamily="34" charset="0"/>
              <a:buChar char="•"/>
            </a:pPr>
            <a:r>
              <a:rPr lang="sq-AL" sz="1500" dirty="0"/>
              <a:t>Çmimi i referohet çmimit t</a:t>
            </a:r>
            <a:r>
              <a:rPr lang="en-US" sz="1500" dirty="0"/>
              <a:t>ë</a:t>
            </a:r>
            <a:r>
              <a:rPr lang="sq-AL" sz="1500" dirty="0"/>
              <a:t> blerjes së produkteve, shërbimeve ose punëve të </a:t>
            </a:r>
            <a:r>
              <a:rPr lang="sq-AL" sz="1500" dirty="0" err="1"/>
              <a:t>prokuruara</a:t>
            </a:r>
            <a:r>
              <a:rPr lang="sq-AL" sz="1500" dirty="0"/>
              <a:t>. </a:t>
            </a:r>
            <a:endParaRPr lang="en-US" sz="1500" dirty="0"/>
          </a:p>
          <a:p>
            <a:endParaRPr lang="en-US" sz="1500" dirty="0"/>
          </a:p>
          <a:p>
            <a:pPr marL="257175" indent="-257175">
              <a:buFont typeface="Arial" panose="020B0604020202020204" pitchFamily="34" charset="0"/>
              <a:buChar char="•"/>
            </a:pPr>
            <a:r>
              <a:rPr lang="sq-AL" sz="1500" dirty="0"/>
              <a:t>Kostoja është çmimi i blerjes plus shpenzimet e tjera ekonomike, të cilat do të lindin gjatë përdorimit të produkteve, shërbimeve ose punëve të </a:t>
            </a:r>
            <a:r>
              <a:rPr lang="sq-AL" sz="1500" dirty="0" err="1"/>
              <a:t>prokuruara</a:t>
            </a:r>
            <a:r>
              <a:rPr lang="sq-AL" sz="1500" dirty="0"/>
              <a:t>, gjatë jetëgjatësisë  së tyre.</a:t>
            </a:r>
            <a:endParaRPr lang="en-US" sz="1500" dirty="0"/>
          </a:p>
          <a:p>
            <a:pPr marL="342900" indent="-342900">
              <a:buFont typeface="Arial" pitchFamily="34" charset="0"/>
              <a:buChar char="•"/>
            </a:pPr>
            <a:endParaRPr lang="sq-AL" sz="1500" dirty="0"/>
          </a:p>
          <a:p>
            <a:endParaRPr lang="en-US" sz="1500" dirty="0"/>
          </a:p>
        </p:txBody>
      </p:sp>
    </p:spTree>
    <p:extLst>
      <p:ext uri="{BB962C8B-B14F-4D97-AF65-F5344CB8AC3E}">
        <p14:creationId xmlns:p14="http://schemas.microsoft.com/office/powerpoint/2010/main" val="3124192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34210"/>
            <a:ext cx="9144000" cy="4588436"/>
          </a:xfrm>
          <a:prstGeom prst="rect">
            <a:avLst/>
          </a:prstGeom>
        </p:spPr>
        <p:txBody>
          <a:bodyPr wrap="square">
            <a:spAutoFit/>
          </a:bodyPr>
          <a:lstStyle/>
          <a:p>
            <a:r>
              <a:rPr lang="sq-AL" dirty="0"/>
              <a:t>Kriteret e ndërlidhura me kosto (gjithashtu të referuara si kriteret ekonomike) i lejojnë autoritetit kontraktues për të llogaritur koston - në terma monetare - për blerjen e produktit te prokuruar.</a:t>
            </a:r>
            <a:endParaRPr lang="en-US" dirty="0"/>
          </a:p>
          <a:p>
            <a:r>
              <a:rPr lang="sq-AL" dirty="0"/>
              <a:t>Shembuj:</a:t>
            </a:r>
            <a:endParaRPr lang="en-US" dirty="0"/>
          </a:p>
          <a:p>
            <a:pPr marL="342900" indent="-342900">
              <a:buFont typeface="Arial" pitchFamily="34" charset="0"/>
              <a:buChar char="•"/>
            </a:pPr>
            <a:r>
              <a:rPr lang="sq-AL" dirty="0"/>
              <a:t>Çmimi - çmimi fillestar i blerjes</a:t>
            </a:r>
            <a:endParaRPr lang="en-US" dirty="0"/>
          </a:p>
          <a:p>
            <a:pPr marL="342900" indent="-342900">
              <a:buFont typeface="Arial" pitchFamily="34" charset="0"/>
              <a:buChar char="•"/>
            </a:pPr>
            <a:r>
              <a:rPr lang="sq-AL" dirty="0"/>
              <a:t>kostot e operimit apo shpenzimeve, kostot e mirëmbajtjes, licencat, apo kostot lidhur me çmontimin dhe riciklimin.</a:t>
            </a:r>
            <a:endParaRPr lang="en-US" dirty="0"/>
          </a:p>
          <a:p>
            <a:pPr marL="342900" indent="-342900">
              <a:buFont typeface="Arial" pitchFamily="34" charset="0"/>
              <a:buChar char="•"/>
            </a:pPr>
            <a:r>
              <a:rPr lang="sq-AL" dirty="0"/>
              <a:t>shpenzimet për shërbimet pas shitjes - shpenzimet që lidhen me mbështetjen teknike të kërkuar, trajnimi i personelit në rast të përditësimeve të nevojshme, </a:t>
            </a:r>
            <a:r>
              <a:rPr lang="sq-AL" dirty="0"/>
              <a:t>etj.</a:t>
            </a:r>
          </a:p>
          <a:p>
            <a:endParaRPr lang="sq-AL" dirty="0"/>
          </a:p>
          <a:p>
            <a:r>
              <a:rPr lang="sq-AL" dirty="0"/>
              <a:t>Shpenzimet </a:t>
            </a:r>
            <a:r>
              <a:rPr lang="sq-AL" dirty="0"/>
              <a:t>e </a:t>
            </a:r>
            <a:r>
              <a:rPr lang="sq-AL" dirty="0" err="1"/>
              <a:t>njëhërshme</a:t>
            </a:r>
            <a:r>
              <a:rPr lang="sq-AL" dirty="0"/>
              <a:t> janë shpenzimet që paguhen vetëm një herë gjatë jetë gjatësisë së mallit të prokuruar.</a:t>
            </a:r>
            <a:endParaRPr lang="en-US" dirty="0"/>
          </a:p>
          <a:p>
            <a:pPr>
              <a:spcBef>
                <a:spcPts val="450"/>
              </a:spcBef>
            </a:pPr>
            <a:r>
              <a:rPr lang="sq-AL" dirty="0"/>
              <a:t>Shembuj të kostove të njëhershme </a:t>
            </a:r>
            <a:r>
              <a:rPr lang="en-US" dirty="0">
                <a:solidFill>
                  <a:srgbClr val="000000"/>
                </a:solidFill>
                <a:ea typeface="Verdana" panose="020B0604030504040204" pitchFamily="34" charset="0"/>
                <a:cs typeface="Verdana" panose="020B0604030504040204" pitchFamily="34" charset="0"/>
              </a:rPr>
              <a:t>:</a:t>
            </a:r>
          </a:p>
          <a:p>
            <a:pPr marL="342900" indent="-342900">
              <a:buFont typeface="Arial" pitchFamily="34" charset="0"/>
              <a:buChar char="•"/>
            </a:pPr>
            <a:endParaRPr lang="sq-AL" dirty="0"/>
          </a:p>
          <a:p>
            <a:pPr marL="342900" indent="-342900">
              <a:buFont typeface="Arial" pitchFamily="34" charset="0"/>
              <a:buChar char="•"/>
            </a:pPr>
            <a:endParaRPr lang="sq-AL" dirty="0"/>
          </a:p>
          <a:p>
            <a:endParaRPr lang="en-US" dirty="0"/>
          </a:p>
        </p:txBody>
      </p:sp>
      <p:sp>
        <p:nvSpPr>
          <p:cNvPr id="3" name="Rectangle 2"/>
          <p:cNvSpPr/>
          <p:nvPr/>
        </p:nvSpPr>
        <p:spPr>
          <a:xfrm>
            <a:off x="1433400" y="910961"/>
            <a:ext cx="47500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Kriteret e ndërlidhura me kosto</a:t>
            </a:r>
            <a:endParaRPr lang="en-US" sz="2400" b="1" dirty="0">
              <a:solidFill>
                <a:srgbClr val="0070C0"/>
              </a:solidFill>
            </a:endParaRPr>
          </a:p>
          <a:p>
            <a:endParaRPr lang="el-GR" b="1" dirty="0"/>
          </a:p>
        </p:txBody>
      </p:sp>
      <p:pic>
        <p:nvPicPr>
          <p:cNvPr id="4" name="Picture 3"/>
          <p:cNvPicPr>
            <a:picLocks noChangeAspect="1"/>
          </p:cNvPicPr>
          <p:nvPr/>
        </p:nvPicPr>
        <p:blipFill>
          <a:blip r:embed="rId2"/>
          <a:stretch>
            <a:fillRect/>
          </a:stretch>
        </p:blipFill>
        <p:spPr>
          <a:xfrm>
            <a:off x="778929" y="5061175"/>
            <a:ext cx="6227604" cy="667570"/>
          </a:xfrm>
          <a:prstGeom prst="rect">
            <a:avLst/>
          </a:prstGeom>
        </p:spPr>
      </p:pic>
    </p:spTree>
    <p:extLst>
      <p:ext uri="{BB962C8B-B14F-4D97-AF65-F5344CB8AC3E}">
        <p14:creationId xmlns:p14="http://schemas.microsoft.com/office/powerpoint/2010/main" val="19158519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8" y="1214755"/>
            <a:ext cx="47500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Kriteret e ndërlidhura me kosto</a:t>
            </a:r>
            <a:endParaRPr lang="en-US" sz="2400" b="1" dirty="0">
              <a:solidFill>
                <a:srgbClr val="0070C0"/>
              </a:solidFill>
            </a:endParaRPr>
          </a:p>
        </p:txBody>
      </p:sp>
      <p:sp>
        <p:nvSpPr>
          <p:cNvPr id="6" name="Rectangle 5"/>
          <p:cNvSpPr/>
          <p:nvPr/>
        </p:nvSpPr>
        <p:spPr>
          <a:xfrm>
            <a:off x="0" y="1561004"/>
            <a:ext cx="9144000" cy="4337085"/>
          </a:xfrm>
          <a:prstGeom prst="rect">
            <a:avLst/>
          </a:prstGeom>
        </p:spPr>
        <p:txBody>
          <a:bodyPr wrap="square">
            <a:spAutoFit/>
          </a:bodyPr>
          <a:lstStyle/>
          <a:p>
            <a:pPr>
              <a:spcBef>
                <a:spcPts val="450"/>
              </a:spcBef>
            </a:pPr>
            <a:r>
              <a:rPr lang="sq-AL" sz="1500" dirty="0"/>
              <a:t>Shpenzimet </a:t>
            </a:r>
            <a:r>
              <a:rPr lang="sq-AL" sz="1500" dirty="0" err="1"/>
              <a:t>korrente</a:t>
            </a:r>
            <a:r>
              <a:rPr lang="sq-AL" sz="1500" dirty="0"/>
              <a:t> janë kostot e nevojshme që paguhen gjatë gjithë ciklit të jetës së saj për të mbajtur mallin e prokuruar funksional.</a:t>
            </a:r>
            <a:r>
              <a:rPr lang="en-US" sz="1500" dirty="0">
                <a:solidFill>
                  <a:srgbClr val="000000"/>
                </a:solidFill>
                <a:ea typeface="Verdana" panose="020B0604030504040204" pitchFamily="34" charset="0"/>
                <a:cs typeface="Verdana" panose="020B0604030504040204" pitchFamily="34" charset="0"/>
              </a:rPr>
              <a:t>.</a:t>
            </a:r>
          </a:p>
          <a:p>
            <a:pPr>
              <a:spcBef>
                <a:spcPts val="450"/>
              </a:spcBef>
            </a:pPr>
            <a:r>
              <a:rPr lang="sq-AL" sz="1500" dirty="0"/>
              <a:t>Shembuj të kostove të njëhershme </a:t>
            </a:r>
            <a:r>
              <a:rPr lang="en-US" sz="1500" dirty="0">
                <a:solidFill>
                  <a:srgbClr val="000000"/>
                </a:solidFill>
                <a:ea typeface="Verdana" panose="020B0604030504040204" pitchFamily="34" charset="0"/>
                <a:cs typeface="Verdana" panose="020B0604030504040204" pitchFamily="34" charset="0"/>
              </a:rPr>
              <a:t>:</a:t>
            </a:r>
            <a:endParaRPr lang="sq-AL" sz="1500" dirty="0">
              <a:solidFill>
                <a:srgbClr val="000000"/>
              </a:solidFill>
              <a:ea typeface="Verdana" panose="020B0604030504040204" pitchFamily="34" charset="0"/>
              <a:cs typeface="Verdana" panose="020B0604030504040204" pitchFamily="34" charset="0"/>
            </a:endParaRPr>
          </a:p>
          <a:p>
            <a:pPr>
              <a:spcBef>
                <a:spcPts val="450"/>
              </a:spcBef>
            </a:pPr>
            <a:endParaRPr lang="sq-AL" sz="1500" dirty="0">
              <a:solidFill>
                <a:srgbClr val="000000"/>
              </a:solidFill>
              <a:ea typeface="Verdana" panose="020B0604030504040204" pitchFamily="34" charset="0"/>
              <a:cs typeface="Verdana" panose="020B0604030504040204" pitchFamily="34" charset="0"/>
            </a:endParaRPr>
          </a:p>
          <a:p>
            <a:pPr>
              <a:spcBef>
                <a:spcPts val="450"/>
              </a:spcBef>
            </a:pPr>
            <a:endParaRPr lang="sq-AL" sz="1500" dirty="0">
              <a:solidFill>
                <a:srgbClr val="000000"/>
              </a:solidFill>
              <a:ea typeface="Verdana" panose="020B0604030504040204" pitchFamily="34" charset="0"/>
              <a:cs typeface="Verdana" panose="020B0604030504040204" pitchFamily="34" charset="0"/>
            </a:endParaRPr>
          </a:p>
          <a:p>
            <a:pPr>
              <a:spcBef>
                <a:spcPts val="450"/>
              </a:spcBef>
            </a:pPr>
            <a:endParaRPr lang="sq-AL" sz="1500" b="1" dirty="0"/>
          </a:p>
          <a:p>
            <a:pPr>
              <a:spcBef>
                <a:spcPts val="450"/>
              </a:spcBef>
            </a:pPr>
            <a:r>
              <a:rPr lang="sq-AL" sz="1500" b="1" dirty="0"/>
              <a:t>Shpenzimet  </a:t>
            </a:r>
            <a:r>
              <a:rPr lang="sq-AL" sz="1500" b="1" dirty="0"/>
              <a:t>e jetëgjatësisë </a:t>
            </a:r>
            <a:endParaRPr lang="sq-AL" sz="1500" dirty="0">
              <a:solidFill>
                <a:srgbClr val="000000"/>
              </a:solidFill>
              <a:ea typeface="Verdana" panose="020B0604030504040204" pitchFamily="34" charset="0"/>
              <a:cs typeface="Verdana" panose="020B0604030504040204" pitchFamily="34" charset="0"/>
            </a:endParaRPr>
          </a:p>
          <a:p>
            <a:r>
              <a:rPr lang="sq-AL" sz="1500" dirty="0"/>
              <a:t>Modelimi i kostos shtrihet nga blerja fillestare deri në mbyllje ose </a:t>
            </a:r>
            <a:r>
              <a:rPr lang="sq-AL" sz="1500" dirty="0" err="1"/>
              <a:t>dekomisionimin</a:t>
            </a:r>
            <a:r>
              <a:rPr lang="sq-AL" sz="1500" dirty="0"/>
              <a:t> e </a:t>
            </a:r>
            <a:r>
              <a:rPr lang="sq-AL" sz="1500" dirty="0" err="1"/>
              <a:t>asetit</a:t>
            </a:r>
            <a:r>
              <a:rPr lang="sq-AL" sz="1500" dirty="0"/>
              <a:t>. Fazat tipike qe duhet të merren parasysh janë: faza e blerjes, faza e zbatimit dhe vendosjes, faza </a:t>
            </a:r>
            <a:r>
              <a:rPr lang="sq-AL" sz="1500" dirty="0" err="1"/>
              <a:t>operacionale</a:t>
            </a:r>
            <a:r>
              <a:rPr lang="sq-AL" sz="1500" dirty="0"/>
              <a:t> dhe faza e nxjerrjes nga përdorimi</a:t>
            </a:r>
            <a:r>
              <a:rPr lang="sq-AL" sz="1500" dirty="0"/>
              <a:t>.</a:t>
            </a:r>
            <a:r>
              <a:rPr lang="sq-AL" sz="1500" dirty="0"/>
              <a:t> </a:t>
            </a:r>
            <a:endParaRPr lang="en-US" sz="1500" dirty="0"/>
          </a:p>
          <a:p>
            <a:r>
              <a:rPr lang="sq-AL" sz="1500" dirty="0"/>
              <a:t>Një parim themelor në qasjen e ciklit t</a:t>
            </a:r>
            <a:r>
              <a:rPr lang="en-US" sz="1500" dirty="0"/>
              <a:t>ë</a:t>
            </a:r>
            <a:r>
              <a:rPr lang="sq-AL" sz="1500" dirty="0"/>
              <a:t> jetës është se shumica e kostove përcjellëse vështirë se mund do të ndryshojnë, n</a:t>
            </a:r>
            <a:r>
              <a:rPr lang="en-US" sz="1500" dirty="0"/>
              <a:t>ë</a:t>
            </a:r>
            <a:r>
              <a:rPr lang="sq-AL" sz="1500" dirty="0"/>
              <a:t> momentin q</a:t>
            </a:r>
            <a:r>
              <a:rPr lang="en-US" sz="1500" dirty="0"/>
              <a:t>ë</a:t>
            </a:r>
            <a:r>
              <a:rPr lang="sq-AL" sz="1500" dirty="0"/>
              <a:t> b</a:t>
            </a:r>
            <a:r>
              <a:rPr lang="en-US" sz="1500" dirty="0"/>
              <a:t>ë</a:t>
            </a:r>
            <a:r>
              <a:rPr lang="sq-AL" sz="1500" dirty="0"/>
              <a:t>het zgjedhja fillestare e përzgjedhjes dhe vendimi  për investime</a:t>
            </a:r>
            <a:r>
              <a:rPr lang="sq-AL" sz="1500" dirty="0"/>
              <a:t>.</a:t>
            </a:r>
          </a:p>
          <a:p>
            <a:r>
              <a:rPr lang="sq-AL" sz="1500" dirty="0"/>
              <a:t>Përveç </a:t>
            </a:r>
            <a:r>
              <a:rPr lang="sq-AL" sz="1500" dirty="0"/>
              <a:t>shpenzimeve të nevojshme të autoritetit kontraktues gjatë gjithë ciklit jetësor të produktit të prokuruar, duhet të merret në konsideratë se </a:t>
            </a:r>
            <a:r>
              <a:rPr lang="sq-AL" sz="1500" dirty="0" err="1"/>
              <a:t>asetet</a:t>
            </a:r>
            <a:r>
              <a:rPr lang="sq-AL" sz="1500" dirty="0"/>
              <a:t>, në fund të kohëzgjatjes së tyre nuk do të shkatërrohen, por n</a:t>
            </a:r>
            <a:r>
              <a:rPr lang="en-US" sz="1500" dirty="0"/>
              <a:t>ë</a:t>
            </a:r>
            <a:r>
              <a:rPr lang="sq-AL" sz="1500" dirty="0"/>
              <a:t> vend t</a:t>
            </a:r>
            <a:r>
              <a:rPr lang="en-US" sz="1500" dirty="0"/>
              <a:t>ë</a:t>
            </a:r>
            <a:r>
              <a:rPr lang="sq-AL" sz="1500" dirty="0"/>
              <a:t> saj </a:t>
            </a:r>
            <a:r>
              <a:rPr lang="sq-AL" sz="1500" dirty="0" err="1"/>
              <a:t>kan</a:t>
            </a:r>
            <a:r>
              <a:rPr lang="en-US" sz="1500" dirty="0"/>
              <a:t>ë</a:t>
            </a:r>
            <a:r>
              <a:rPr lang="sq-AL" sz="1500" dirty="0"/>
              <a:t>  një vlerë t</a:t>
            </a:r>
            <a:r>
              <a:rPr lang="en-US" sz="1500" dirty="0"/>
              <a:t>ë</a:t>
            </a:r>
            <a:r>
              <a:rPr lang="sq-AL" sz="1500" dirty="0"/>
              <a:t> rishitjes</a:t>
            </a:r>
            <a:r>
              <a:rPr lang="sq-AL" sz="1500" dirty="0"/>
              <a:t>.</a:t>
            </a:r>
            <a:endParaRPr lang="en-US" sz="1500" dirty="0"/>
          </a:p>
          <a:p>
            <a:r>
              <a:rPr lang="sq-AL" sz="1500" dirty="0"/>
              <a:t>Vlera potenciale e rishitjes duhet të vlerësohet për të përpunuar një model të plotë dhe të saktë të shpenzimeve te jetëgjatësisë</a:t>
            </a:r>
            <a:r>
              <a:rPr lang="sq-AL" sz="1500" dirty="0"/>
              <a:t>.</a:t>
            </a:r>
            <a:endParaRPr lang="en-US" sz="1500" dirty="0">
              <a:ea typeface="Verdana" panose="020B0604030504040204" pitchFamily="34" charset="0"/>
              <a:cs typeface="Verdana" panose="020B0604030504040204" pitchFamily="34" charset="0"/>
            </a:endParaRPr>
          </a:p>
        </p:txBody>
      </p:sp>
      <p:graphicFrame>
        <p:nvGraphicFramePr>
          <p:cNvPr id="7" name="Table 6"/>
          <p:cNvGraphicFramePr>
            <a:graphicFrameLocks noGrp="1"/>
          </p:cNvGraphicFramePr>
          <p:nvPr>
            <p:extLst/>
          </p:nvPr>
        </p:nvGraphicFramePr>
        <p:xfrm>
          <a:off x="965880" y="2530973"/>
          <a:ext cx="6194918" cy="563880"/>
        </p:xfrm>
        <a:graphic>
          <a:graphicData uri="http://schemas.openxmlformats.org/drawingml/2006/table">
            <a:tbl>
              <a:tblPr firstRow="1" bandRow="1">
                <a:tableStyleId>{F5AB1C69-6EDB-4FF4-983F-18BD219EF322}</a:tableStyleId>
              </a:tblPr>
              <a:tblGrid>
                <a:gridCol w="3097459">
                  <a:extLst>
                    <a:ext uri="{9D8B030D-6E8A-4147-A177-3AD203B41FA5}">
                      <a16:colId xmlns:a16="http://schemas.microsoft.com/office/drawing/2014/main" xmlns="" val="20000"/>
                    </a:ext>
                  </a:extLst>
                </a:gridCol>
                <a:gridCol w="3097459">
                  <a:extLst>
                    <a:ext uri="{9D8B030D-6E8A-4147-A177-3AD203B41FA5}">
                      <a16:colId xmlns:a16="http://schemas.microsoft.com/office/drawing/2014/main" xmlns="" val="20001"/>
                    </a:ext>
                  </a:extLst>
                </a:gridCol>
              </a:tblGrid>
              <a:tr h="278130">
                <a:tc>
                  <a:txBody>
                    <a:bodyPr/>
                    <a:lstStyle/>
                    <a:p>
                      <a:pPr marL="285750" indent="-285750">
                        <a:buFont typeface="Arial" panose="020B0604020202020204" pitchFamily="34" charset="0"/>
                        <a:buChar char="•"/>
                      </a:pPr>
                      <a:r>
                        <a:rPr lang="sq-AL" sz="1400"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Mirëmbajtja dhe riparimi</a:t>
                      </a:r>
                    </a:p>
                  </a:txBody>
                  <a:tcPr marL="68580" marR="68580" marT="34290" marB="34290"/>
                </a:tc>
                <a:tc>
                  <a:txBody>
                    <a:bodyPr/>
                    <a:lstStyle/>
                    <a:p>
                      <a:pPr marL="285750" indent="-285750">
                        <a:buFont typeface="Arial" panose="020B0604020202020204" pitchFamily="34" charset="0"/>
                        <a:buChar char="•"/>
                      </a:pPr>
                      <a:r>
                        <a:rPr lang="sq-AL" sz="1400" b="1" noProof="0">
                          <a:solidFill>
                            <a:schemeClr val="tx1"/>
                          </a:solidFill>
                          <a:latin typeface="Verdana" panose="020B0604030504040204" pitchFamily="34" charset="0"/>
                          <a:ea typeface="Verdana" panose="020B0604030504040204" pitchFamily="34" charset="0"/>
                          <a:cs typeface="Verdana" panose="020B0604030504040204" pitchFamily="34" charset="0"/>
                        </a:rPr>
                        <a:t>pjesë ndërrimi</a:t>
                      </a:r>
                    </a:p>
                  </a:txBody>
                  <a:tcPr marL="68580" marR="68580" marT="34290" marB="34290"/>
                </a:tc>
                <a:extLst>
                  <a:ext uri="{0D108BD9-81ED-4DB2-BD59-A6C34878D82A}">
                    <a16:rowId xmlns:a16="http://schemas.microsoft.com/office/drawing/2014/main" xmlns="" val="10000"/>
                  </a:ext>
                </a:extLst>
              </a:tr>
              <a:tr h="278130">
                <a:tc>
                  <a:txBody>
                    <a:bodyPr/>
                    <a:lstStyle/>
                    <a:p>
                      <a:pPr marL="285750" indent="-285750">
                        <a:buFont typeface="Arial" panose="020B0604020202020204" pitchFamily="34" charset="0"/>
                        <a:buChar char="•"/>
                      </a:pPr>
                      <a:r>
                        <a:rPr lang="sq-AL" sz="1400"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Konsumim i </a:t>
                      </a:r>
                      <a:r>
                        <a:rPr lang="sq-AL" sz="1400" b="1"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energjise</a:t>
                      </a:r>
                      <a:endParaRPr lang="sq-AL" sz="1400" b="1"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tc>
                <a:tc>
                  <a:txBody>
                    <a:bodyPr/>
                    <a:lstStyle/>
                    <a:p>
                      <a:pPr marL="285750" indent="-285750">
                        <a:buFont typeface="Arial" panose="020B0604020202020204" pitchFamily="34" charset="0"/>
                        <a:buChar char="•"/>
                      </a:pPr>
                      <a:r>
                        <a:rPr lang="sq-AL" sz="1400" b="1"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Ri-trajnimi</a:t>
                      </a:r>
                      <a:endParaRPr lang="sq-AL" sz="1400" b="1"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67987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9" y="1214755"/>
            <a:ext cx="66287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solidFill>
                  <a:srgbClr val="0070C0"/>
                </a:solidFill>
              </a:rPr>
              <a:t>Kriteret qe nuk janë t</a:t>
            </a:r>
            <a:r>
              <a:rPr lang="en-US" sz="2400" b="1" dirty="0">
                <a:solidFill>
                  <a:srgbClr val="0070C0"/>
                </a:solidFill>
              </a:rPr>
              <a:t>ë</a:t>
            </a:r>
            <a:r>
              <a:rPr lang="sq-AL" sz="2400" b="1" dirty="0">
                <a:solidFill>
                  <a:srgbClr val="0070C0"/>
                </a:solidFill>
              </a:rPr>
              <a:t> ndërlidhura me kosto</a:t>
            </a:r>
            <a:endParaRPr lang="en-US" sz="2400" b="1" dirty="0">
              <a:solidFill>
                <a:srgbClr val="0070C0"/>
              </a:solidFill>
            </a:endParaRPr>
          </a:p>
        </p:txBody>
      </p:sp>
      <p:sp>
        <p:nvSpPr>
          <p:cNvPr id="3" name="Rectangle 2"/>
          <p:cNvSpPr/>
          <p:nvPr/>
        </p:nvSpPr>
        <p:spPr>
          <a:xfrm>
            <a:off x="0" y="1646803"/>
            <a:ext cx="9144000" cy="6186309"/>
          </a:xfrm>
          <a:prstGeom prst="rect">
            <a:avLst/>
          </a:prstGeom>
        </p:spPr>
        <p:txBody>
          <a:bodyPr wrap="square">
            <a:spAutoFit/>
          </a:bodyPr>
          <a:lstStyle/>
          <a:p>
            <a:r>
              <a:rPr lang="sq-AL" dirty="0"/>
              <a:t>Kriteret që janë te ndërlidhura me kosto  përfshijnë të gjitha kriteret të cilat nuk do të shprehen në terma monetare dhe përfshinë kërkesat kyçe të </a:t>
            </a:r>
            <a:r>
              <a:rPr lang="sq-AL" dirty="0" err="1"/>
              <a:t>performancës</a:t>
            </a:r>
            <a:r>
              <a:rPr lang="sq-AL" dirty="0"/>
              <a:t> dhe pajtueshmërinë me specifikimet.</a:t>
            </a:r>
            <a:endParaRPr lang="en-US" dirty="0"/>
          </a:p>
          <a:p>
            <a:r>
              <a:rPr lang="sq-AL" dirty="0"/>
              <a:t> </a:t>
            </a:r>
            <a:endParaRPr lang="en-US" dirty="0"/>
          </a:p>
          <a:p>
            <a:r>
              <a:rPr lang="sq-AL" b="1" dirty="0"/>
              <a:t>Shembuj të kritereve qe nuk ndërlidhen me kosto</a:t>
            </a:r>
            <a:r>
              <a:rPr lang="sq-AL" b="1" dirty="0" smtClean="0"/>
              <a:t>:</a:t>
            </a:r>
          </a:p>
          <a:p>
            <a:endParaRPr lang="en-US" dirty="0"/>
          </a:p>
          <a:p>
            <a:pPr marL="257175" indent="-257175">
              <a:buFont typeface="Arial" pitchFamily="34" charset="0"/>
              <a:buChar char="•"/>
            </a:pPr>
            <a:r>
              <a:rPr lang="sq-AL" dirty="0"/>
              <a:t> </a:t>
            </a:r>
            <a:r>
              <a:rPr lang="sq-AL" dirty="0" err="1"/>
              <a:t>performance</a:t>
            </a:r>
            <a:r>
              <a:rPr lang="sq-AL" dirty="0"/>
              <a:t> - një masë e "produktivitetit" të objektit të prokurimit (për shembull, numri i faqeve për minutë që një printer mund të shtyp</a:t>
            </a:r>
            <a:r>
              <a:rPr lang="sq-AL" dirty="0" smtClean="0"/>
              <a:t>).</a:t>
            </a:r>
            <a:endParaRPr lang="en-US" dirty="0"/>
          </a:p>
          <a:p>
            <a:pPr marL="257175" indent="-257175">
              <a:buFont typeface="Arial" pitchFamily="34" charset="0"/>
              <a:buChar char="•"/>
            </a:pPr>
            <a:r>
              <a:rPr lang="en-US" dirty="0"/>
              <a:t> </a:t>
            </a:r>
            <a:r>
              <a:rPr lang="sq-AL" dirty="0"/>
              <a:t>merita teknike - nëse dhe deri në çfarë mase objekti i prokurimit i përshtatet qëllimit dhe sa mirë e </a:t>
            </a:r>
            <a:r>
              <a:rPr lang="sq-AL" dirty="0" err="1"/>
              <a:t>performon</a:t>
            </a:r>
            <a:r>
              <a:rPr lang="sq-AL" dirty="0"/>
              <a:t> atë (për shembull, numri i faqeve të shtypura pas së cilës pjesë të rëndësishme duhet të zëvendësohen, si </a:t>
            </a:r>
            <a:r>
              <a:rPr lang="sq-AL" dirty="0" err="1"/>
              <a:t>daulleja</a:t>
            </a:r>
            <a:r>
              <a:rPr lang="sq-AL" dirty="0"/>
              <a:t> e një printeri</a:t>
            </a:r>
            <a:r>
              <a:rPr lang="sq-AL" dirty="0" smtClean="0"/>
              <a:t>).</a:t>
            </a:r>
            <a:endParaRPr lang="en-US" dirty="0"/>
          </a:p>
          <a:p>
            <a:pPr marL="257175" indent="-257175">
              <a:buFont typeface="Arial" pitchFamily="34" charset="0"/>
              <a:buChar char="•"/>
            </a:pPr>
            <a:r>
              <a:rPr lang="en-US" dirty="0"/>
              <a:t> </a:t>
            </a:r>
            <a:r>
              <a:rPr lang="sq-AL" dirty="0"/>
              <a:t>karakteristikat estetike dhe funksionale - si duket objekt i prokurimit dhe sa është i lehtë për t'u përdorur (p.sh. mundësia e kontrollit të largët, lidhja e </a:t>
            </a:r>
            <a:r>
              <a:rPr lang="sq-AL" dirty="0" err="1"/>
              <a:t>wi-fi</a:t>
            </a:r>
            <a:r>
              <a:rPr lang="sq-AL" dirty="0"/>
              <a:t> apo menyja e kontrollit te </a:t>
            </a:r>
            <a:r>
              <a:rPr lang="sq-AL" dirty="0" err="1"/>
              <a:t>multi</a:t>
            </a:r>
            <a:r>
              <a:rPr lang="sq-AL" dirty="0"/>
              <a:t>-gjuhëve</a:t>
            </a:r>
            <a:r>
              <a:rPr lang="sq-AL" dirty="0" smtClean="0"/>
              <a:t>).</a:t>
            </a:r>
          </a:p>
          <a:p>
            <a:pPr marL="257175" indent="-257175">
              <a:buFont typeface="Arial" pitchFamily="34" charset="0"/>
              <a:buChar char="•"/>
            </a:pPr>
            <a:r>
              <a:rPr lang="sq-AL" dirty="0"/>
              <a:t>data e dorëzimit – afati i garantuar i dërgimit dhe aftësia për të përmbushur afatin e </a:t>
            </a:r>
            <a:r>
              <a:rPr lang="sq-AL" dirty="0" smtClean="0"/>
              <a:t>caktuar.</a:t>
            </a:r>
            <a:endParaRPr lang="en-US" dirty="0"/>
          </a:p>
          <a:p>
            <a:pPr marL="257175" indent="-257175">
              <a:buFont typeface="Arial" pitchFamily="34" charset="0"/>
              <a:buChar char="•"/>
            </a:pPr>
            <a:r>
              <a:rPr lang="en-US" dirty="0"/>
              <a:t> </a:t>
            </a:r>
            <a:r>
              <a:rPr lang="sq-AL" dirty="0"/>
              <a:t>shërbime shtesë - p.sh. Prezantimi / trajnimi për përdorimin e objektit, shpërndarja e manualeve teknike </a:t>
            </a:r>
            <a:r>
              <a:rPr lang="sq-AL" dirty="0" err="1"/>
              <a:t>per</a:t>
            </a:r>
            <a:r>
              <a:rPr lang="sq-AL" dirty="0"/>
              <a:t> përdoruesit në gjuhë të </a:t>
            </a:r>
            <a:r>
              <a:rPr lang="sq-AL" dirty="0" smtClean="0"/>
              <a:t>tjera.</a:t>
            </a:r>
            <a:endParaRPr lang="en-US" dirty="0"/>
          </a:p>
          <a:p>
            <a:pPr marL="257175" indent="-257175">
              <a:buFont typeface="Arial" pitchFamily="34" charset="0"/>
              <a:buChar char="•"/>
            </a:pPr>
            <a:r>
              <a:rPr lang="en-US" dirty="0"/>
              <a:t> </a:t>
            </a:r>
            <a:r>
              <a:rPr lang="sq-AL" dirty="0"/>
              <a:t>shërbimet pas shitjes - çfarë përkrahje është e nevojshme dhe në dispozicion të autoritetit kontraktues pasi që kontrata te jete nënshkruar por jo vetëm për mirëmbajtjen rutinë, por edhe në rast të dëmeve dhe dështimeve para dhe pas periudhës së </a:t>
            </a:r>
            <a:r>
              <a:rPr lang="sq-AL" dirty="0" err="1" smtClean="0"/>
              <a:t>garancionit</a:t>
            </a:r>
            <a:r>
              <a:rPr lang="sq-AL" dirty="0" smtClean="0"/>
              <a:t> .</a:t>
            </a:r>
            <a:endParaRPr lang="en-US" dirty="0"/>
          </a:p>
        </p:txBody>
      </p:sp>
    </p:spTree>
    <p:extLst>
      <p:ext uri="{BB962C8B-B14F-4D97-AF65-F5344CB8AC3E}">
        <p14:creationId xmlns:p14="http://schemas.microsoft.com/office/powerpoint/2010/main" val="14966998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9" y="1214754"/>
            <a:ext cx="81483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b="1" dirty="0"/>
              <a:t>Kriteret e shpërblimit t</a:t>
            </a:r>
            <a:r>
              <a:rPr lang="en-US" b="1" dirty="0"/>
              <a:t>ë </a:t>
            </a:r>
            <a:r>
              <a:rPr lang="sq-AL" b="1" dirty="0"/>
              <a:t>cilat nuk ndërlidhen me kosto - aspektet sociale </a:t>
            </a:r>
            <a:endParaRPr lang="en-US" dirty="0"/>
          </a:p>
        </p:txBody>
      </p:sp>
      <p:sp>
        <p:nvSpPr>
          <p:cNvPr id="3" name="Rectangle 2"/>
          <p:cNvSpPr/>
          <p:nvPr/>
        </p:nvSpPr>
        <p:spPr>
          <a:xfrm>
            <a:off x="1" y="1943100"/>
            <a:ext cx="9143999" cy="6758260"/>
          </a:xfrm>
          <a:prstGeom prst="rect">
            <a:avLst/>
          </a:prstGeom>
        </p:spPr>
        <p:txBody>
          <a:bodyPr wrap="square">
            <a:spAutoFit/>
          </a:bodyPr>
          <a:lstStyle/>
          <a:p>
            <a:r>
              <a:rPr lang="sq-AL" dirty="0"/>
              <a:t>Autoritetet kontraktuese mund të marrin në konsideratë procesin me të cilin prodhohen mallrat, shërbimet dhe punët qe prokurohen, kështu duke vendosur q</a:t>
            </a:r>
            <a:r>
              <a:rPr lang="en-US" dirty="0"/>
              <a:t>ë</a:t>
            </a:r>
            <a:r>
              <a:rPr lang="sq-AL" dirty="0"/>
              <a:t> te prezantojnë kriteret e dhënies si:</a:t>
            </a:r>
            <a:endParaRPr lang="en-US" dirty="0"/>
          </a:p>
          <a:p>
            <a:pPr marL="257175" indent="-257175">
              <a:buFont typeface="Arial" pitchFamily="34" charset="0"/>
              <a:buChar char="•"/>
            </a:pPr>
            <a:r>
              <a:rPr lang="sq-AL" dirty="0"/>
              <a:t>politika e ofertuesit të punësoj numrin më të madh të njerëzve në nevojë, të tilla si papunësi ne afatgjatë, për të prodhuar mallrat ose shërbimet në fjalë</a:t>
            </a:r>
            <a:r>
              <a:rPr lang="sq-AL" dirty="0" smtClean="0"/>
              <a:t>;</a:t>
            </a:r>
            <a:endParaRPr lang="en-US" dirty="0"/>
          </a:p>
          <a:p>
            <a:pPr marL="257175" indent="-257175">
              <a:buFont typeface="Arial" pitchFamily="34" charset="0"/>
              <a:buChar char="•"/>
            </a:pPr>
            <a:r>
              <a:rPr lang="sq-AL" dirty="0"/>
              <a:t>kushte te veçanta të punës të punonjësve në fjalë, të cilat mund të shtrihen përtej kërkesave ligjore</a:t>
            </a:r>
            <a:r>
              <a:rPr lang="sq-AL" dirty="0" smtClean="0"/>
              <a:t>;</a:t>
            </a:r>
            <a:endParaRPr lang="en-US" dirty="0"/>
          </a:p>
          <a:p>
            <a:pPr marL="257175" indent="-257175">
              <a:buFont typeface="Arial" pitchFamily="34" charset="0"/>
              <a:buChar char="•"/>
            </a:pPr>
            <a:r>
              <a:rPr lang="sq-AL" dirty="0"/>
              <a:t>Origjinën e tregtisë se drejtë për mallrat e </a:t>
            </a:r>
            <a:r>
              <a:rPr lang="sq-AL" dirty="0" err="1"/>
              <a:t>prokuruara</a:t>
            </a:r>
            <a:r>
              <a:rPr lang="sq-AL" dirty="0"/>
              <a:t>, duke përfshirë kërkesën për të paguar një çmim minimal dhe </a:t>
            </a:r>
            <a:r>
              <a:rPr lang="sq-AL" dirty="0" err="1"/>
              <a:t>premium</a:t>
            </a:r>
            <a:r>
              <a:rPr lang="sq-AL" dirty="0"/>
              <a:t> për prodhuesit.</a:t>
            </a:r>
            <a:endParaRPr lang="en-US" dirty="0"/>
          </a:p>
          <a:p>
            <a:r>
              <a:rPr lang="sq-AL" b="1" dirty="0"/>
              <a:t> </a:t>
            </a:r>
            <a:endParaRPr lang="sq-AL" b="1" dirty="0" smtClean="0"/>
          </a:p>
          <a:p>
            <a:r>
              <a:rPr lang="sq-AL" b="1" dirty="0" smtClean="0"/>
              <a:t>Pesha </a:t>
            </a:r>
            <a:r>
              <a:rPr lang="sq-AL" b="1" dirty="0"/>
              <a:t>e kritereve për dhënie</a:t>
            </a:r>
            <a:endParaRPr lang="en-US" b="1" dirty="0"/>
          </a:p>
          <a:p>
            <a:endParaRPr lang="sq-AL" b="1" dirty="0" smtClean="0"/>
          </a:p>
          <a:p>
            <a:r>
              <a:rPr lang="sq-AL" dirty="0" smtClean="0"/>
              <a:t>Jo </a:t>
            </a:r>
            <a:r>
              <a:rPr lang="sq-AL" dirty="0"/>
              <a:t>të gjithë kriteret e zgjedhura dhe të përcaktuara t</a:t>
            </a:r>
            <a:r>
              <a:rPr lang="en-US" dirty="0"/>
              <a:t>ë</a:t>
            </a:r>
            <a:r>
              <a:rPr lang="sq-AL" dirty="0"/>
              <a:t> dhënies duhet të kenë të njëjtën rëndësi për vlerësim nga ana e autoritetit kontraktues për dhënien e kontratës. </a:t>
            </a:r>
            <a:endParaRPr lang="en-US" dirty="0"/>
          </a:p>
          <a:p>
            <a:r>
              <a:rPr lang="sq-AL" dirty="0"/>
              <a:t>AK mund të përcaktojë peshën relative të çdo kriter të zgjedhur, me qëllim q</a:t>
            </a:r>
            <a:r>
              <a:rPr lang="en-US" dirty="0"/>
              <a:t>ë</a:t>
            </a:r>
            <a:r>
              <a:rPr lang="sq-AL" dirty="0"/>
              <a:t> të përcaktoj tenderin ekonomikisht më të favorshëm (edhe nëse të gjitha kriteret kanë të njëjtën peshë). </a:t>
            </a:r>
            <a:endParaRPr lang="en-US" dirty="0"/>
          </a:p>
          <a:p>
            <a:r>
              <a:rPr lang="sq-AL" dirty="0" smtClean="0"/>
              <a:t>Sistemi </a:t>
            </a:r>
            <a:r>
              <a:rPr lang="sq-AL" dirty="0"/>
              <a:t>i peshimit t</a:t>
            </a:r>
            <a:r>
              <a:rPr lang="en-US" dirty="0"/>
              <a:t>ë</a:t>
            </a:r>
            <a:r>
              <a:rPr lang="sq-AL" dirty="0"/>
              <a:t> kritereve të dhënies përcakton rëndësinë relative bashkangjitur në çdo kriter të zgjedhur nga autoriteti kontraktues për tenderin në fjalë</a:t>
            </a:r>
            <a:r>
              <a:rPr lang="sq-AL" dirty="0" smtClean="0"/>
              <a:t>.</a:t>
            </a:r>
            <a:endParaRPr lang="en-US" dirty="0"/>
          </a:p>
          <a:p>
            <a:r>
              <a:rPr lang="sq-AL" dirty="0"/>
              <a:t>Nga njëra anë ky sistem i lejon ofertuesit q</a:t>
            </a:r>
            <a:r>
              <a:rPr lang="en-US" dirty="0"/>
              <a:t>ë</a:t>
            </a:r>
            <a:r>
              <a:rPr lang="sq-AL" dirty="0"/>
              <a:t> të përgatisin oferta më të përshtatshme dhe në anën tjetër </a:t>
            </a:r>
            <a:r>
              <a:rPr lang="sq-AL" dirty="0" err="1"/>
              <a:t>strukturon</a:t>
            </a:r>
            <a:r>
              <a:rPr lang="sq-AL" dirty="0"/>
              <a:t> </a:t>
            </a:r>
            <a:r>
              <a:rPr lang="sq-AL" dirty="0" err="1"/>
              <a:t>diskrecionin</a:t>
            </a:r>
            <a:r>
              <a:rPr lang="sq-AL" dirty="0"/>
              <a:t> dhe kufizon mundësitë për vendime arbitrare gjatë procesit të vlerësimit nga komisioni vlerësues.</a:t>
            </a:r>
            <a:endParaRPr lang="en-US" dirty="0"/>
          </a:p>
          <a:p>
            <a:pPr>
              <a:spcBef>
                <a:spcPts val="450"/>
              </a:spcBef>
            </a:pPr>
            <a:endParaRPr lang="en-US" sz="1500" dirty="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7368545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657350"/>
            <a:ext cx="6386754" cy="2326278"/>
          </a:xfrm>
          <a:prstGeom prst="rect">
            <a:avLst/>
          </a:prstGeom>
        </p:spPr>
        <p:txBody>
          <a:bodyPr wrap="square">
            <a:spAutoFit/>
          </a:bodyPr>
          <a:lstStyle/>
          <a:p>
            <a:r>
              <a:rPr lang="sq-AL" dirty="0"/>
              <a:t>Kur vlerësohen peshat, autoriteti kontraktues duhet të sigurojë që:</a:t>
            </a:r>
            <a:endParaRPr lang="en-US" dirty="0"/>
          </a:p>
          <a:p>
            <a:r>
              <a:rPr lang="sq-AL" dirty="0"/>
              <a:t> </a:t>
            </a:r>
            <a:endParaRPr lang="en-US" dirty="0"/>
          </a:p>
          <a:p>
            <a:pPr marL="600075" lvl="1" indent="-257175">
              <a:buFont typeface="Arial" pitchFamily="34" charset="0"/>
              <a:buChar char="•"/>
            </a:pPr>
            <a:r>
              <a:rPr lang="sq-AL" dirty="0"/>
              <a:t>t</a:t>
            </a:r>
            <a:r>
              <a:rPr lang="en-US" dirty="0"/>
              <a:t>ë</a:t>
            </a:r>
            <a:r>
              <a:rPr lang="sq-AL" dirty="0"/>
              <a:t> gjitha kritereve për dhënie i është dhëne një peshë;</a:t>
            </a:r>
            <a:endParaRPr lang="en-US" dirty="0"/>
          </a:p>
          <a:p>
            <a:pPr marL="600075" lvl="1" indent="-257175">
              <a:buFont typeface="Arial" pitchFamily="34" charset="0"/>
              <a:buChar char="•"/>
            </a:pPr>
            <a:r>
              <a:rPr lang="sq-AL" dirty="0"/>
              <a:t>shuma e të gjitha peshave arrin 100%.</a:t>
            </a:r>
            <a:endParaRPr lang="en-US" dirty="0"/>
          </a:p>
          <a:p>
            <a:r>
              <a:rPr lang="sq-AL" dirty="0"/>
              <a:t>Në tabelën e ardhshme prezantohen kriteret </a:t>
            </a:r>
            <a:r>
              <a:rPr lang="sq-AL" b="1" u="sng" dirty="0" err="1"/>
              <a:t>indikative</a:t>
            </a:r>
            <a:r>
              <a:rPr lang="sq-AL" b="1" u="sng" dirty="0"/>
              <a:t> </a:t>
            </a:r>
            <a:r>
              <a:rPr lang="sq-AL" dirty="0"/>
              <a:t>të peshimit:</a:t>
            </a:r>
            <a:endParaRPr lang="en-US" dirty="0"/>
          </a:p>
          <a:p>
            <a:pPr marL="338138" lvl="1" indent="-257175" eaLnBrk="0" hangingPunct="0">
              <a:spcBef>
                <a:spcPts val="450"/>
              </a:spcBef>
              <a:buClr>
                <a:schemeClr val="bg2"/>
              </a:buClr>
              <a:buSzPct val="75000"/>
              <a:buFont typeface="Wingdings" pitchFamily="2" charset="2"/>
              <a:buChar char="n"/>
            </a:pPr>
            <a:endParaRPr lang="el-GR" sz="1500" dirty="0">
              <a:ea typeface="Verdana" panose="020B0604030504040204" pitchFamily="34" charset="0"/>
              <a:cs typeface="Verdana" panose="020B0604030504040204" pitchFamily="34" charset="0"/>
            </a:endParaRPr>
          </a:p>
        </p:txBody>
      </p:sp>
      <p:sp>
        <p:nvSpPr>
          <p:cNvPr id="3" name="Rectangle 2"/>
          <p:cNvSpPr/>
          <p:nvPr/>
        </p:nvSpPr>
        <p:spPr>
          <a:xfrm>
            <a:off x="1493658" y="1204816"/>
            <a:ext cx="63727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Pesha e kritereve për dhënien e - varg tregues i peshimit</a:t>
            </a:r>
          </a:p>
        </p:txBody>
      </p:sp>
      <p:graphicFrame>
        <p:nvGraphicFramePr>
          <p:cNvPr id="4" name="Table 3"/>
          <p:cNvGraphicFramePr>
            <a:graphicFrameLocks noGrp="1"/>
          </p:cNvGraphicFramePr>
          <p:nvPr>
            <p:extLst/>
          </p:nvPr>
        </p:nvGraphicFramePr>
        <p:xfrm>
          <a:off x="1412650" y="2971800"/>
          <a:ext cx="6264695" cy="2514600"/>
        </p:xfrm>
        <a:graphic>
          <a:graphicData uri="http://schemas.openxmlformats.org/drawingml/2006/table">
            <a:tbl>
              <a:tblPr>
                <a:tableStyleId>{ED083AE6-46FA-4A59-8FB0-9F97EB10719F}</a:tableStyleId>
              </a:tblPr>
              <a:tblGrid>
                <a:gridCol w="1989347">
                  <a:extLst>
                    <a:ext uri="{9D8B030D-6E8A-4147-A177-3AD203B41FA5}">
                      <a16:colId xmlns:a16="http://schemas.microsoft.com/office/drawing/2014/main" xmlns="" val="20000"/>
                    </a:ext>
                  </a:extLst>
                </a:gridCol>
                <a:gridCol w="2385139">
                  <a:extLst>
                    <a:ext uri="{9D8B030D-6E8A-4147-A177-3AD203B41FA5}">
                      <a16:colId xmlns:a16="http://schemas.microsoft.com/office/drawing/2014/main" xmlns="" val="20001"/>
                    </a:ext>
                  </a:extLst>
                </a:gridCol>
                <a:gridCol w="1890209">
                  <a:extLst>
                    <a:ext uri="{9D8B030D-6E8A-4147-A177-3AD203B41FA5}">
                      <a16:colId xmlns:a16="http://schemas.microsoft.com/office/drawing/2014/main" xmlns="" val="20002"/>
                    </a:ext>
                  </a:extLst>
                </a:gridCol>
              </a:tblGrid>
              <a:tr h="228600">
                <a:tc>
                  <a:txBody>
                    <a:bodyPr/>
                    <a:lstStyle/>
                    <a:p>
                      <a:pPr marL="0" marR="0" indent="0" algn="l" defTabSz="914400" rtl="0" eaLnBrk="1" fontAlgn="auto" latinLnBrk="0" hangingPunct="0">
                        <a:lnSpc>
                          <a:spcPct val="100000"/>
                        </a:lnSpc>
                        <a:spcBef>
                          <a:spcPts val="0"/>
                        </a:spcBef>
                        <a:spcAft>
                          <a:spcPts val="600"/>
                        </a:spcAft>
                        <a:buClrTx/>
                        <a:buSzTx/>
                        <a:buFontTx/>
                        <a:buNone/>
                        <a:tabLst>
                          <a:tab pos="2955925" algn="r"/>
                        </a:tabLst>
                        <a:defRPr/>
                      </a:pPr>
                      <a:r>
                        <a:rPr lang="sq-AL" sz="1500" noProof="0" dirty="0">
                          <a:effectLst/>
                          <a:latin typeface="Verdana" panose="020B0604030504040204" pitchFamily="34" charset="0"/>
                          <a:ea typeface="Verdana" panose="020B0604030504040204" pitchFamily="34" charset="0"/>
                          <a:cs typeface="Verdana" panose="020B0604030504040204" pitchFamily="34" charset="0"/>
                        </a:rPr>
                        <a:t>	pesha</a:t>
                      </a:r>
                      <a:r>
                        <a:rPr lang="sq-AL" sz="150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100" noProof="0" dirty="0" err="1">
                          <a:effectLst/>
                          <a:latin typeface="Verdana" panose="020B0604030504040204" pitchFamily="34" charset="0"/>
                          <a:ea typeface="Verdana" panose="020B0604030504040204" pitchFamily="34" charset="0"/>
                          <a:cs typeface="Verdana" panose="020B0604030504040204" pitchFamily="34" charset="0"/>
                        </a:rPr>
                        <a:t>Min</a:t>
                      </a:r>
                      <a:r>
                        <a:rPr lang="sq-AL" sz="1100" noProof="0" dirty="0">
                          <a:effectLst/>
                          <a:latin typeface="Verdana" panose="020B0604030504040204" pitchFamily="34" charset="0"/>
                          <a:ea typeface="Verdana" panose="020B0604030504040204" pitchFamily="34" charset="0"/>
                          <a:cs typeface="Verdana" panose="020B0604030504040204" pitchFamily="34" charset="0"/>
                        </a:rPr>
                        <a:t> –</a:t>
                      </a:r>
                      <a:r>
                        <a:rPr lang="sq-AL" sz="1100" noProof="0" dirty="0" err="1">
                          <a:effectLst/>
                          <a:latin typeface="Verdana" panose="020B0604030504040204" pitchFamily="34" charset="0"/>
                          <a:ea typeface="Verdana" panose="020B0604030504040204" pitchFamily="34" charset="0"/>
                          <a:cs typeface="Verdana" panose="020B0604030504040204" pitchFamily="34" charset="0"/>
                        </a:rPr>
                        <a:t>Max</a:t>
                      </a:r>
                      <a:endParaRPr lang="sq-AL" sz="1100" noProof="0" dirty="0">
                        <a:effectLst/>
                        <a:latin typeface="Verdana" panose="020B0604030504040204" pitchFamily="34" charset="0"/>
                        <a:ea typeface="Verdana" panose="020B0604030504040204" pitchFamily="34" charset="0"/>
                        <a:cs typeface="Verdana" panose="020B0604030504040204" pitchFamily="34" charset="0"/>
                      </a:endParaRPr>
                    </a:p>
                  </a:txBody>
                  <a:tcPr marL="51435" marR="51435" marT="0" marB="0"/>
                </a:tc>
                <a:tc>
                  <a:txBody>
                    <a:bodyPr/>
                    <a:lstStyle/>
                    <a:p>
                      <a:pPr hangingPunct="0">
                        <a:spcAft>
                          <a:spcPts val="600"/>
                        </a:spcAft>
                      </a:pPr>
                      <a:r>
                        <a:rPr lang="sq-AL" sz="1500" cap="all" noProof="0">
                          <a:effectLst/>
                          <a:latin typeface="Verdana" panose="020B0604030504040204" pitchFamily="34" charset="0"/>
                          <a:ea typeface="Verdana" panose="020B0604030504040204" pitchFamily="34" charset="0"/>
                          <a:cs typeface="Verdana" panose="020B0604030504040204" pitchFamily="34" charset="0"/>
                        </a:rPr>
                        <a:t>Kriteri</a:t>
                      </a:r>
                      <a:endParaRPr lang="sq-AL" sz="1500" noProof="0">
                        <a:effectLst/>
                        <a:latin typeface="Verdana" panose="020B0604030504040204" pitchFamily="34" charset="0"/>
                        <a:ea typeface="Verdana" panose="020B0604030504040204" pitchFamily="34" charset="0"/>
                        <a:cs typeface="Verdana" panose="020B0604030504040204" pitchFamily="34" charset="0"/>
                      </a:endParaRPr>
                    </a:p>
                  </a:txBody>
                  <a:tcPr marL="51435" marR="51435" marT="0" marB="0"/>
                </a:tc>
                <a:tc>
                  <a:txBody>
                    <a:bodyPr/>
                    <a:lstStyle/>
                    <a:p>
                      <a:pPr algn="ct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Pesha Min –Max</a:t>
                      </a:r>
                    </a:p>
                  </a:txBody>
                  <a:tcPr marL="51435" marR="51435" marT="0" marB="0"/>
                </a:tc>
                <a:extLst>
                  <a:ext uri="{0D108BD9-81ED-4DB2-BD59-A6C34878D82A}">
                    <a16:rowId xmlns:a16="http://schemas.microsoft.com/office/drawing/2014/main" xmlns="" val="10000"/>
                  </a:ext>
                </a:extLst>
              </a:tr>
              <a:tr h="685800">
                <a:tc>
                  <a:txBody>
                    <a:bodyPr/>
                    <a:lstStyle/>
                    <a:p>
                      <a:pPr hangingPunct="0">
                        <a:spcAft>
                          <a:spcPts val="600"/>
                        </a:spcAft>
                        <a:tabLst>
                          <a:tab pos="2955925" algn="r"/>
                        </a:tabLst>
                      </a:pPr>
                      <a:r>
                        <a:rPr lang="sq-AL" sz="1500" noProof="0" dirty="0">
                          <a:effectLst/>
                          <a:latin typeface="Verdana" panose="020B0604030504040204" pitchFamily="34" charset="0"/>
                          <a:ea typeface="Verdana" panose="020B0604030504040204" pitchFamily="34" charset="0"/>
                          <a:cs typeface="Verdana" panose="020B0604030504040204" pitchFamily="34" charset="0"/>
                        </a:rPr>
                        <a:t>Jo-kosto	10‑40%</a:t>
                      </a:r>
                    </a:p>
                  </a:txBody>
                  <a:tcPr marL="51435" marR="51435" marT="0" marB="0"/>
                </a:tc>
                <a:tc>
                  <a:txBody>
                    <a:bodyPr/>
                    <a:lstStyle/>
                    <a:p>
                      <a:pP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Përvoja përkatëse e anëtarëve të ekipit të projektit</a:t>
                      </a:r>
                    </a:p>
                  </a:txBody>
                  <a:tcPr marL="51435" marR="51435" marT="0" marB="0"/>
                </a:tc>
                <a:tc>
                  <a:txBody>
                    <a:bodyPr/>
                    <a:lstStyle/>
                    <a:p>
                      <a:pPr algn="ct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5 – 20%</a:t>
                      </a:r>
                    </a:p>
                  </a:txBody>
                  <a:tcPr marL="51435" marR="51435" marT="0" marB="0"/>
                </a:tc>
                <a:extLst>
                  <a:ext uri="{0D108BD9-81ED-4DB2-BD59-A6C34878D82A}">
                    <a16:rowId xmlns:a16="http://schemas.microsoft.com/office/drawing/2014/main" xmlns="" val="10001"/>
                  </a:ext>
                </a:extLst>
              </a:tr>
              <a:tr h="685800">
                <a:tc>
                  <a:txBody>
                    <a:bodyPr/>
                    <a:lstStyle/>
                    <a:p>
                      <a:pP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 </a:t>
                      </a:r>
                    </a:p>
                  </a:txBody>
                  <a:tcPr marL="51435" marR="51435" marT="0" marB="0"/>
                </a:tc>
                <a:tc>
                  <a:txBody>
                    <a:bodyPr/>
                    <a:lstStyle/>
                    <a:p>
                      <a:pPr marL="0" marR="0" indent="0" algn="l" defTabSz="914400" rtl="0" eaLnBrk="1" fontAlgn="auto" latinLnBrk="0" hangingPunct="0">
                        <a:lnSpc>
                          <a:spcPct val="100000"/>
                        </a:lnSpc>
                        <a:spcBef>
                          <a:spcPts val="0"/>
                        </a:spcBef>
                        <a:spcAft>
                          <a:spcPts val="600"/>
                        </a:spcAft>
                        <a:buClrTx/>
                        <a:buSzTx/>
                        <a:buFontTx/>
                        <a:buNone/>
                        <a:tabLst/>
                        <a:defRPr/>
                      </a:pPr>
                      <a:r>
                        <a:rPr lang="sq-AL" sz="1500" noProof="0" dirty="0">
                          <a:effectLst/>
                          <a:latin typeface="Verdana" panose="020B0604030504040204" pitchFamily="34" charset="0"/>
                          <a:ea typeface="Verdana" panose="020B0604030504040204" pitchFamily="34" charset="0"/>
                          <a:cs typeface="Verdana" panose="020B0604030504040204" pitchFamily="34" charset="0"/>
                        </a:rPr>
                        <a:t>Aftësitë teknike të anëtarëve të ekipit të projektit</a:t>
                      </a:r>
                    </a:p>
                  </a:txBody>
                  <a:tcPr marL="51435" marR="51435" marT="0" marB="0"/>
                </a:tc>
                <a:tc>
                  <a:txBody>
                    <a:bodyPr/>
                    <a:lstStyle/>
                    <a:p>
                      <a:pPr algn="ct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0 – 20%</a:t>
                      </a:r>
                    </a:p>
                  </a:txBody>
                  <a:tcPr marL="51435" marR="51435" marT="0" marB="0"/>
                </a:tc>
                <a:extLst>
                  <a:ext uri="{0D108BD9-81ED-4DB2-BD59-A6C34878D82A}">
                    <a16:rowId xmlns:a16="http://schemas.microsoft.com/office/drawing/2014/main" xmlns="" val="10002"/>
                  </a:ext>
                </a:extLst>
              </a:tr>
              <a:tr h="228600">
                <a:tc>
                  <a:txBody>
                    <a:bodyPr/>
                    <a:lstStyle/>
                    <a:p>
                      <a:pP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 </a:t>
                      </a:r>
                    </a:p>
                  </a:txBody>
                  <a:tcPr marL="51435" marR="51435" marT="0" marB="0"/>
                </a:tc>
                <a:tc>
                  <a:txBody>
                    <a:bodyPr/>
                    <a:lstStyle/>
                    <a:p>
                      <a:pPr hangingPunct="0">
                        <a:spcAft>
                          <a:spcPts val="600"/>
                        </a:spcAft>
                      </a:pPr>
                      <a:r>
                        <a:rPr lang="sq-AL" sz="1500" noProof="0" dirty="0" err="1">
                          <a:effectLst/>
                          <a:latin typeface="Verdana" panose="020B0604030504040204" pitchFamily="34" charset="0"/>
                          <a:ea typeface="Verdana" panose="020B0604030504040204" pitchFamily="34" charset="0"/>
                          <a:cs typeface="Verdana" panose="020B0604030504040204" pitchFamily="34" charset="0"/>
                        </a:rPr>
                        <a:t>alokimi</a:t>
                      </a:r>
                      <a:r>
                        <a:rPr lang="sq-AL" sz="1500" noProof="0" dirty="0">
                          <a:effectLst/>
                          <a:latin typeface="Verdana" panose="020B0604030504040204" pitchFamily="34" charset="0"/>
                          <a:ea typeface="Verdana" panose="020B0604030504040204" pitchFamily="34" charset="0"/>
                          <a:cs typeface="Verdana" panose="020B0604030504040204" pitchFamily="34" charset="0"/>
                        </a:rPr>
                        <a:t> i Burimeve</a:t>
                      </a:r>
                    </a:p>
                  </a:txBody>
                  <a:tcPr marL="51435" marR="51435" marT="0" marB="0"/>
                </a:tc>
                <a:tc>
                  <a:txBody>
                    <a:bodyPr/>
                    <a:lstStyle/>
                    <a:p>
                      <a:pPr algn="ct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0 – 20%</a:t>
                      </a:r>
                    </a:p>
                  </a:txBody>
                  <a:tcPr marL="51435" marR="51435" marT="0" marB="0"/>
                </a:tc>
                <a:extLst>
                  <a:ext uri="{0D108BD9-81ED-4DB2-BD59-A6C34878D82A}">
                    <a16:rowId xmlns:a16="http://schemas.microsoft.com/office/drawing/2014/main" xmlns="" val="10003"/>
                  </a:ext>
                </a:extLst>
              </a:tr>
              <a:tr h="228600">
                <a:tc>
                  <a:txBody>
                    <a:bodyPr/>
                    <a:lstStyle/>
                    <a:p>
                      <a:pP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 </a:t>
                      </a:r>
                    </a:p>
                  </a:txBody>
                  <a:tcPr marL="51435" marR="51435" marT="0" marB="0"/>
                </a:tc>
                <a:tc>
                  <a:txBody>
                    <a:bodyPr/>
                    <a:lstStyle/>
                    <a:p>
                      <a:pPr hangingPunct="0">
                        <a:spcAft>
                          <a:spcPts val="600"/>
                        </a:spcAft>
                      </a:pPr>
                      <a:r>
                        <a:rPr lang="sq-AL" sz="1500" noProof="0" dirty="0">
                          <a:effectLst/>
                          <a:latin typeface="Verdana" panose="020B0604030504040204" pitchFamily="34" charset="0"/>
                          <a:ea typeface="Verdana" panose="020B0604030504040204" pitchFamily="34" charset="0"/>
                          <a:cs typeface="Verdana" panose="020B0604030504040204" pitchFamily="34" charset="0"/>
                        </a:rPr>
                        <a:t>Struktura </a:t>
                      </a:r>
                      <a:r>
                        <a:rPr lang="en-US" sz="1500" noProof="0" dirty="0">
                          <a:effectLst/>
                          <a:latin typeface="Verdana" panose="020B0604030504040204" pitchFamily="34" charset="0"/>
                          <a:ea typeface="Verdana" panose="020B0604030504040204" pitchFamily="34" charset="0"/>
                          <a:cs typeface="Verdana" panose="020B0604030504040204" pitchFamily="34" charset="0"/>
                        </a:rPr>
                        <a:t>e</a:t>
                      </a:r>
                      <a:r>
                        <a:rPr lang="sq-AL" sz="1500" noProof="0" dirty="0">
                          <a:effectLst/>
                          <a:latin typeface="Verdana" panose="020B0604030504040204" pitchFamily="34" charset="0"/>
                          <a:ea typeface="Verdana" panose="020B0604030504040204" pitchFamily="34" charset="0"/>
                          <a:cs typeface="Verdana" panose="020B0604030504040204" pitchFamily="34" charset="0"/>
                        </a:rPr>
                        <a:t> Menaxhimit</a:t>
                      </a:r>
                    </a:p>
                  </a:txBody>
                  <a:tcPr marL="51435" marR="51435" marT="0" marB="0"/>
                </a:tc>
                <a:tc>
                  <a:txBody>
                    <a:bodyPr/>
                    <a:lstStyle/>
                    <a:p>
                      <a:pPr algn="ct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0 – 20%</a:t>
                      </a:r>
                    </a:p>
                  </a:txBody>
                  <a:tcPr marL="51435" marR="51435" marT="0" marB="0"/>
                </a:tc>
                <a:extLst>
                  <a:ext uri="{0D108BD9-81ED-4DB2-BD59-A6C34878D82A}">
                    <a16:rowId xmlns:a16="http://schemas.microsoft.com/office/drawing/2014/main" xmlns="" val="10004"/>
                  </a:ext>
                </a:extLst>
              </a:tr>
              <a:tr h="228600">
                <a:tc>
                  <a:txBody>
                    <a:bodyPr/>
                    <a:lstStyle/>
                    <a:p>
                      <a:pPr hangingPunct="0">
                        <a:spcAft>
                          <a:spcPts val="600"/>
                        </a:spcAft>
                      </a:pPr>
                      <a:r>
                        <a:rPr lang="sq-AL" sz="1500" noProof="0">
                          <a:effectLst/>
                          <a:latin typeface="Verdana" panose="020B0604030504040204" pitchFamily="34" charset="0"/>
                          <a:ea typeface="Verdana" panose="020B0604030504040204" pitchFamily="34" charset="0"/>
                          <a:cs typeface="Verdana" panose="020B0604030504040204" pitchFamily="34" charset="0"/>
                        </a:rPr>
                        <a:t> </a:t>
                      </a:r>
                    </a:p>
                  </a:txBody>
                  <a:tcPr marL="51435" marR="51435" marT="0" marB="0"/>
                </a:tc>
                <a:tc>
                  <a:txBody>
                    <a:bodyPr/>
                    <a:lstStyle/>
                    <a:p>
                      <a:pPr hangingPunct="0">
                        <a:spcAft>
                          <a:spcPts val="600"/>
                        </a:spcAft>
                      </a:pPr>
                      <a:r>
                        <a:rPr lang="sq-AL" sz="1500" noProof="0" dirty="0">
                          <a:effectLst/>
                          <a:latin typeface="Verdana" panose="020B0604030504040204" pitchFamily="34" charset="0"/>
                          <a:ea typeface="Verdana" panose="020B0604030504040204" pitchFamily="34" charset="0"/>
                          <a:cs typeface="Verdana" panose="020B0604030504040204" pitchFamily="34" charset="0"/>
                        </a:rPr>
                        <a:t>Metodologjia</a:t>
                      </a:r>
                    </a:p>
                  </a:txBody>
                  <a:tcPr marL="51435" marR="51435" marT="0" marB="0"/>
                </a:tc>
                <a:tc>
                  <a:txBody>
                    <a:bodyPr/>
                    <a:lstStyle/>
                    <a:p>
                      <a:pPr algn="ctr" hangingPunct="0">
                        <a:spcAft>
                          <a:spcPts val="600"/>
                        </a:spcAft>
                      </a:pPr>
                      <a:r>
                        <a:rPr lang="sq-AL" sz="1500" noProof="0" dirty="0">
                          <a:effectLst/>
                          <a:latin typeface="Verdana" panose="020B0604030504040204" pitchFamily="34" charset="0"/>
                          <a:ea typeface="Verdana" panose="020B0604030504040204" pitchFamily="34" charset="0"/>
                          <a:cs typeface="Verdana" panose="020B0604030504040204" pitchFamily="34" charset="0"/>
                        </a:rPr>
                        <a:t>0 – 20%</a:t>
                      </a:r>
                    </a:p>
                  </a:txBody>
                  <a:tcPr marL="51435" marR="51435" marT="0" marB="0"/>
                </a:tc>
                <a:extLst>
                  <a:ext uri="{0D108BD9-81ED-4DB2-BD59-A6C34878D82A}">
                    <a16:rowId xmlns:a16="http://schemas.microsoft.com/office/drawing/2014/main" xmlns="" val="10005"/>
                  </a:ext>
                </a:extLst>
              </a:tr>
              <a:tr h="228600">
                <a:tc>
                  <a:txBody>
                    <a:bodyPr/>
                    <a:lstStyle/>
                    <a:p>
                      <a:pPr hangingPunct="0">
                        <a:spcAft>
                          <a:spcPts val="600"/>
                        </a:spcAft>
                        <a:tabLst>
                          <a:tab pos="2955925" algn="r"/>
                        </a:tabLst>
                      </a:pPr>
                      <a:r>
                        <a:rPr lang="sq-AL" sz="1500" noProof="0" dirty="0">
                          <a:effectLst/>
                          <a:latin typeface="Verdana" panose="020B0604030504040204" pitchFamily="34" charset="0"/>
                          <a:ea typeface="Verdana" panose="020B0604030504040204" pitchFamily="34" charset="0"/>
                          <a:cs typeface="Verdana" panose="020B0604030504040204" pitchFamily="34" charset="0"/>
                        </a:rPr>
                        <a:t>Kosto 60‑90%</a:t>
                      </a:r>
                    </a:p>
                  </a:txBody>
                  <a:tcPr marL="51435" marR="51435" marT="0" marB="0"/>
                </a:tc>
                <a:tc>
                  <a:txBody>
                    <a:bodyPr/>
                    <a:lstStyle/>
                    <a:p>
                      <a:pPr hangingPunct="0">
                        <a:spcAft>
                          <a:spcPts val="600"/>
                        </a:spcAft>
                      </a:pPr>
                      <a:r>
                        <a:rPr lang="en-GB" sz="1500" dirty="0">
                          <a:effectLst/>
                          <a:latin typeface="Verdana" panose="020B0604030504040204" pitchFamily="34" charset="0"/>
                          <a:ea typeface="Verdana" panose="020B0604030504040204" pitchFamily="34" charset="0"/>
                          <a:cs typeface="Verdana" panose="020B0604030504040204" pitchFamily="34" charset="0"/>
                        </a:rPr>
                        <a:t> </a:t>
                      </a:r>
                      <a:endParaRPr lang="el-GR" sz="1500" dirty="0">
                        <a:effectLst/>
                        <a:latin typeface="Verdana" panose="020B0604030504040204" pitchFamily="34" charset="0"/>
                        <a:ea typeface="Verdana" panose="020B0604030504040204" pitchFamily="34" charset="0"/>
                        <a:cs typeface="Verdana" panose="020B0604030504040204" pitchFamily="34" charset="0"/>
                      </a:endParaRPr>
                    </a:p>
                  </a:txBody>
                  <a:tcPr marL="51435" marR="51435" marT="0" marB="0"/>
                </a:tc>
                <a:tc>
                  <a:txBody>
                    <a:bodyPr/>
                    <a:lstStyle/>
                    <a:p>
                      <a:pPr algn="ctr" hangingPunct="0">
                        <a:spcAft>
                          <a:spcPts val="600"/>
                        </a:spcAft>
                      </a:pPr>
                      <a:r>
                        <a:rPr lang="en-GB" sz="1500" dirty="0">
                          <a:effectLst/>
                          <a:latin typeface="Verdana" panose="020B0604030504040204" pitchFamily="34" charset="0"/>
                          <a:ea typeface="Verdana" panose="020B0604030504040204" pitchFamily="34" charset="0"/>
                          <a:cs typeface="Verdana" panose="020B0604030504040204" pitchFamily="34" charset="0"/>
                        </a:rPr>
                        <a:t> </a:t>
                      </a:r>
                      <a:endParaRPr lang="el-GR" sz="1500" dirty="0">
                        <a:effectLst/>
                        <a:latin typeface="Verdana" panose="020B0604030504040204" pitchFamily="34" charset="0"/>
                        <a:ea typeface="Verdana" panose="020B0604030504040204" pitchFamily="34" charset="0"/>
                        <a:cs typeface="Verdana" panose="020B0604030504040204" pitchFamily="34" charset="0"/>
                      </a:endParaRPr>
                    </a:p>
                  </a:txBody>
                  <a:tcPr marL="51435" marR="51435"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7364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16833"/>
            <a:ext cx="9144000" cy="2492990"/>
          </a:xfrm>
          <a:prstGeom prst="rect">
            <a:avLst/>
          </a:prstGeom>
        </p:spPr>
        <p:txBody>
          <a:bodyPr wrap="square">
            <a:spAutoFit/>
          </a:bodyPr>
          <a:lstStyle/>
          <a:p>
            <a:r>
              <a:rPr lang="sq-AL" sz="1500" dirty="0"/>
              <a:t>Pesha (relative) e kritereve të dhënies duhet të përcaktohet me kujdesin e duhur, gjithmonë në marrëdhënie të drejtpërdrejtë me projektin në fjalë dhe me sektorin e adresuar të tregut.</a:t>
            </a:r>
          </a:p>
          <a:p>
            <a:endParaRPr lang="en-US" sz="1500" dirty="0"/>
          </a:p>
          <a:p>
            <a:r>
              <a:rPr lang="sq-AL" sz="1500" dirty="0"/>
              <a:t>Pesha e kritereve jo adekuate do të çorientojë ofertuesit dhe do të shkaktojë probleme të komisioni i vlerësimit, kështu duke penguar zgjedhjen e tenderit q</a:t>
            </a:r>
            <a:r>
              <a:rPr lang="en-US" sz="1500" dirty="0"/>
              <a:t>ë</a:t>
            </a:r>
            <a:r>
              <a:rPr lang="sq-AL" sz="1500" dirty="0"/>
              <a:t> ofron vlerën m</a:t>
            </a:r>
            <a:r>
              <a:rPr lang="en-US" sz="1500" dirty="0"/>
              <a:t>ë</a:t>
            </a:r>
            <a:r>
              <a:rPr lang="sq-AL" sz="1500" dirty="0"/>
              <a:t> t</a:t>
            </a:r>
            <a:r>
              <a:rPr lang="en-US" sz="1500" dirty="0"/>
              <a:t>ë</a:t>
            </a:r>
            <a:r>
              <a:rPr lang="sq-AL" sz="1500" dirty="0"/>
              <a:t> mirë për paratë</a:t>
            </a:r>
            <a:r>
              <a:rPr lang="sq-AL" dirty="0"/>
              <a:t>.</a:t>
            </a:r>
          </a:p>
          <a:p>
            <a:endParaRPr lang="en-US" dirty="0"/>
          </a:p>
          <a:p>
            <a:pPr marL="342900" indent="-342900">
              <a:buFont typeface="Arial" pitchFamily="34" charset="0"/>
              <a:buChar char="•"/>
            </a:pPr>
            <a:r>
              <a:rPr lang="sq-AL" sz="1500" dirty="0"/>
              <a:t>Ekspertiza e nevojshme nga zyrtarët e autoritetit kontraktues duhet të përfshihet gjate përcaktimit te kritereve te dhënies dhe peshave te tyre relative</a:t>
            </a:r>
            <a:r>
              <a:rPr lang="en-US" sz="1500" dirty="0"/>
              <a:t>;</a:t>
            </a:r>
          </a:p>
          <a:p>
            <a:pPr marL="342900" indent="-342900">
              <a:buFont typeface="Arial" pitchFamily="34" charset="0"/>
              <a:buChar char="•"/>
            </a:pPr>
            <a:r>
              <a:rPr lang="sq-AL" sz="1500" dirty="0"/>
              <a:t>Përfshirja aktive e anëtarëve të mundshëm të komisionit të vlerësimit në përcaktimin e kritereve për shpalljen e fituesit dhe peshën e tyre relative është një praktikë shume e sugjeruar.</a:t>
            </a:r>
            <a:endParaRPr lang="en-US" sz="1500" dirty="0"/>
          </a:p>
        </p:txBody>
      </p:sp>
      <p:sp>
        <p:nvSpPr>
          <p:cNvPr id="3" name="Rectangle 2"/>
          <p:cNvSpPr/>
          <p:nvPr/>
        </p:nvSpPr>
        <p:spPr>
          <a:xfrm>
            <a:off x="0" y="1204816"/>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Pika të rëndësishme </a:t>
            </a:r>
            <a:r>
              <a:rPr lang="sq-AL" b="1" dirty="0" err="1"/>
              <a:t>gjat</a:t>
            </a:r>
            <a:r>
              <a:rPr lang="en-US" b="1" dirty="0"/>
              <a:t>ë</a:t>
            </a:r>
            <a:r>
              <a:rPr lang="sq-AL" b="1" dirty="0"/>
              <a:t> përcaktimit t</a:t>
            </a:r>
            <a:r>
              <a:rPr lang="en-US" b="1" dirty="0"/>
              <a:t>ë</a:t>
            </a:r>
            <a:r>
              <a:rPr lang="sq-AL" b="1" dirty="0"/>
              <a:t> kritereve t</a:t>
            </a:r>
            <a:r>
              <a:rPr lang="en-US" b="1" dirty="0"/>
              <a:t>ë </a:t>
            </a:r>
            <a:r>
              <a:rPr lang="sq-AL" b="1" dirty="0"/>
              <a:t>dhënies dhe peshave t</a:t>
            </a:r>
            <a:r>
              <a:rPr lang="en-US" b="1" dirty="0"/>
              <a:t>ë</a:t>
            </a:r>
            <a:r>
              <a:rPr lang="sq-AL" b="1" dirty="0"/>
              <a:t> tyre relative</a:t>
            </a:r>
            <a:endParaRPr lang="en-US" b="1" dirty="0"/>
          </a:p>
        </p:txBody>
      </p:sp>
    </p:spTree>
    <p:extLst>
      <p:ext uri="{BB962C8B-B14F-4D97-AF65-F5344CB8AC3E}">
        <p14:creationId xmlns:p14="http://schemas.microsoft.com/office/powerpoint/2010/main" val="267779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publikimin e njoftimit për </a:t>
            </a:r>
            <a:r>
              <a:rPr lang="sq-AL" sz="2800" b="1" dirty="0" smtClean="0">
                <a:solidFill>
                  <a:schemeClr val="accent2">
                    <a:lumMod val="50000"/>
                  </a:schemeClr>
                </a:solidFill>
                <a:latin typeface="Cambria" panose="02040503050406030204" pitchFamily="18" charset="0"/>
                <a:ea typeface="Cambria" panose="02040503050406030204" pitchFamily="18" charset="0"/>
              </a:rPr>
              <a:t>kontrate</a:t>
            </a:r>
            <a:r>
              <a:rPr lang="en-US" sz="2800" b="1" dirty="0" smtClean="0">
                <a:solidFill>
                  <a:schemeClr val="accent2">
                    <a:lumMod val="50000"/>
                  </a:schemeClr>
                </a:solidFill>
                <a:latin typeface="Cambria" panose="02040503050406030204" pitchFamily="18" charset="0"/>
                <a:ea typeface="Cambria" panose="02040503050406030204" pitchFamily="18" charset="0"/>
              </a:rPr>
              <a:t> –</a:t>
            </a:r>
            <a:r>
              <a:rPr lang="sq-AL" sz="2800" b="1" dirty="0" smtClean="0">
                <a:solidFill>
                  <a:schemeClr val="accent2">
                    <a:lumMod val="50000"/>
                  </a:schemeClr>
                </a:solidFill>
                <a:latin typeface="Cambria" panose="02040503050406030204" pitchFamily="18" charset="0"/>
                <a:ea typeface="Cambria" panose="02040503050406030204" pitchFamily="18" charset="0"/>
              </a:rPr>
              <a:t> </a:t>
            </a:r>
            <a:r>
              <a:rPr lang="en-US" sz="2800" b="1" dirty="0" err="1" smtClean="0">
                <a:solidFill>
                  <a:schemeClr val="accent2">
                    <a:lumMod val="50000"/>
                  </a:schemeClr>
                </a:solidFill>
                <a:latin typeface="Cambria" panose="02040503050406030204" pitchFamily="18" charset="0"/>
                <a:ea typeface="Cambria" panose="02040503050406030204" pitchFamily="18" charset="0"/>
              </a:rPr>
              <a:t>sipas</a:t>
            </a:r>
            <a:r>
              <a:rPr lang="en-US" sz="2800" b="1" dirty="0" smtClean="0">
                <a:solidFill>
                  <a:schemeClr val="accent2">
                    <a:lumMod val="50000"/>
                  </a:schemeClr>
                </a:solidFill>
                <a:latin typeface="Cambria" panose="02040503050406030204" pitchFamily="18" charset="0"/>
                <a:ea typeface="Cambria" panose="02040503050406030204" pitchFamily="18" charset="0"/>
              </a:rPr>
              <a:t> LPP-s</a:t>
            </a:r>
            <a:r>
              <a:rPr lang="sq-AL" sz="2800" b="1" dirty="0" smtClean="0">
                <a:solidFill>
                  <a:schemeClr val="accent2">
                    <a:lumMod val="50000"/>
                  </a:schemeClr>
                </a:solidFill>
                <a:latin typeface="Cambria" panose="02040503050406030204" pitchFamily="18" charset="0"/>
                <a:ea typeface="Cambria" panose="02040503050406030204" pitchFamily="18" charset="0"/>
              </a:rPr>
              <a:t>ë</a:t>
            </a: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lvl="0"/>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procedurat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negociuara</a:t>
            </a:r>
            <a:r>
              <a:rPr lang="en-US" sz="2000" dirty="0">
                <a:latin typeface="Cambria" panose="02040503050406030204" pitchFamily="18" charset="0"/>
                <a:ea typeface="Cambria" panose="02040503050406030204" pitchFamily="18" charset="0"/>
              </a:rPr>
              <a:t> pa </a:t>
            </a:r>
            <a:r>
              <a:rPr lang="en-US" sz="2000" dirty="0" err="1">
                <a:latin typeface="Cambria" panose="02040503050406030204" pitchFamily="18" charset="0"/>
                <a:ea typeface="Cambria" panose="02040503050406030204" pitchFamily="18" charset="0"/>
              </a:rPr>
              <a:t>publikimin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njoftimit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aktivitetin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prokurimit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vetëm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përputhje</a:t>
            </a:r>
            <a:r>
              <a:rPr lang="en-US" sz="2000" dirty="0">
                <a:latin typeface="Cambria" panose="02040503050406030204" pitchFamily="18" charset="0"/>
                <a:ea typeface="Cambria" panose="02040503050406030204" pitchFamily="18" charset="0"/>
              </a:rPr>
              <a:t> me </a:t>
            </a:r>
            <a:r>
              <a:rPr lang="sq-AL" sz="2000" dirty="0" smtClean="0">
                <a:latin typeface="Cambria" panose="02040503050406030204" pitchFamily="18" charset="0"/>
                <a:ea typeface="Cambria" panose="02040503050406030204" pitchFamily="18" charset="0"/>
              </a:rPr>
              <a:t>nenin 35 te LPP-së. </a:t>
            </a:r>
          </a:p>
          <a:p>
            <a:pPr lvl="0"/>
            <a:r>
              <a:rPr lang="en-US" sz="2000" dirty="0" smtClean="0">
                <a:latin typeface="Cambria" panose="02040503050406030204" pitchFamily="18" charset="0"/>
                <a:ea typeface="Cambria" panose="02040503050406030204" pitchFamily="18" charset="0"/>
              </a:rPr>
              <a:t>KRPP-ja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përputhje</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nenin</a:t>
            </a:r>
            <a:r>
              <a:rPr lang="en-US" sz="2000" dirty="0">
                <a:latin typeface="Cambria" panose="02040503050406030204" pitchFamily="18" charset="0"/>
                <a:ea typeface="Cambria" panose="02040503050406030204" pitchFamily="18" charset="0"/>
              </a:rPr>
              <a:t> 87, </a:t>
            </a:r>
            <a:r>
              <a:rPr lang="en-US" sz="2000" dirty="0" err="1">
                <a:latin typeface="Cambria" panose="02040503050406030204" pitchFamily="18" charset="0"/>
                <a:ea typeface="Cambria" panose="02040503050406030204" pitchFamily="18" charset="0"/>
              </a:rPr>
              <a:t>paragrafin</a:t>
            </a:r>
            <a:r>
              <a:rPr lang="en-US" sz="2000" dirty="0">
                <a:latin typeface="Cambria" panose="02040503050406030204" pitchFamily="18" charset="0"/>
                <a:ea typeface="Cambria" panose="02040503050406030204" pitchFamily="18" charset="0"/>
              </a:rPr>
              <a:t> 2, </a:t>
            </a:r>
            <a:r>
              <a:rPr lang="en-US" sz="2000" dirty="0" err="1">
                <a:latin typeface="Cambria" panose="02040503050406030204" pitchFamily="18" charset="0"/>
                <a:ea typeface="Cambria" panose="02040503050406030204" pitchFamily="18" charset="0"/>
              </a:rPr>
              <a:t>nën-paragrafin</a:t>
            </a:r>
            <a:r>
              <a:rPr lang="en-US" sz="2000" dirty="0">
                <a:latin typeface="Cambria" panose="02040503050406030204" pitchFamily="18" charset="0"/>
                <a:ea typeface="Cambria" panose="02040503050406030204" pitchFamily="18" charset="0"/>
              </a:rPr>
              <a:t> 2.3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këtij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ligji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njoftohet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fjalë</a:t>
            </a:r>
            <a:r>
              <a:rPr lang="en-US"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b</a:t>
            </a:r>
            <a:r>
              <a:rPr lang="en-US" sz="2000" dirty="0" err="1" smtClean="0">
                <a:latin typeface="Cambria" panose="02040503050406030204" pitchFamily="18" charset="0"/>
                <a:ea typeface="Cambria" panose="02040503050406030204" pitchFamily="18" charset="0"/>
              </a:rPr>
              <a:t>renda</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dy</a:t>
            </a:r>
            <a:r>
              <a:rPr lang="en-US" sz="2000" dirty="0">
                <a:latin typeface="Cambria" panose="02040503050406030204" pitchFamily="18" charset="0"/>
                <a:ea typeface="Cambria" panose="02040503050406030204" pitchFamily="18" charset="0"/>
              </a:rPr>
              <a:t> (2) </a:t>
            </a:r>
            <a:r>
              <a:rPr lang="en-US" sz="2000" dirty="0" err="1">
                <a:latin typeface="Cambria" panose="02040503050406030204" pitchFamily="18" charset="0"/>
                <a:ea typeface="Cambria" panose="02040503050406030204" pitchFamily="18" charset="0"/>
              </a:rPr>
              <a:t>ditëve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data </a:t>
            </a:r>
            <a:r>
              <a:rPr lang="en-US" sz="2000" dirty="0" err="1">
                <a:latin typeface="Cambria" panose="02040503050406030204" pitchFamily="18" charset="0"/>
                <a:ea typeface="Cambria" panose="02040503050406030204" pitchFamily="18" charset="0"/>
              </a:rPr>
              <a:t>kur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vendimi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procedurave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tilla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marrë</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lvl="0"/>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njoftim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ofrojë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shpjegim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hollësishëm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fakteve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konsideruara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justifikim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përdorimin</a:t>
            </a:r>
            <a:r>
              <a:rPr lang="en-US" sz="2000" dirty="0">
                <a:latin typeface="Cambria" panose="02040503050406030204" pitchFamily="18" charset="0"/>
                <a:ea typeface="Cambria" panose="02040503050406030204" pitchFamily="18" charset="0"/>
              </a:rPr>
              <a:t> e procedures. </a:t>
            </a:r>
            <a:endParaRPr lang="sq-AL" sz="2000" dirty="0">
              <a:latin typeface="Cambria" panose="02040503050406030204" pitchFamily="18" charset="0"/>
              <a:ea typeface="Cambria" panose="02040503050406030204" pitchFamily="18" charset="0"/>
            </a:endParaRPr>
          </a:p>
          <a:p>
            <a:pPr lvl="0"/>
            <a:r>
              <a:rPr lang="en-US" sz="2000" dirty="0" err="1" smtClean="0">
                <a:latin typeface="Cambria" panose="02040503050406030204" pitchFamily="18" charset="0"/>
                <a:ea typeface="Cambria" panose="02040503050406030204" pitchFamily="18" charset="0"/>
              </a:rPr>
              <a:t>Autoriteti</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përdor</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procedur</a:t>
            </a:r>
            <a:r>
              <a:rPr lang="sq-AL" sz="2000" dirty="0" smtClean="0">
                <a:latin typeface="Cambria" panose="02040503050406030204" pitchFamily="18" charset="0"/>
                <a:ea typeface="Cambria" panose="02040503050406030204" pitchFamily="18" charset="0"/>
              </a:rPr>
              <a:t>ën 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negociuar</a:t>
            </a:r>
            <a:r>
              <a:rPr lang="en-US" sz="2000" dirty="0" smtClean="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pa </a:t>
            </a:r>
            <a:r>
              <a:rPr lang="en-US" sz="2000" dirty="0" err="1">
                <a:latin typeface="Cambria" panose="02040503050406030204" pitchFamily="18" charset="0"/>
                <a:ea typeface="Cambria" panose="02040503050406030204" pitchFamily="18" charset="0"/>
              </a:rPr>
              <a:t>publikimin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paraprak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njoftimit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aktiviteteve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prokurimit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qëllim</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dhënien</a:t>
            </a: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6</a:t>
            </a:fld>
            <a:endParaRPr lang="en-US"/>
          </a:p>
        </p:txBody>
      </p:sp>
      <p:sp>
        <p:nvSpPr>
          <p:cNvPr id="5" name="Footer Placeholder 4"/>
          <p:cNvSpPr>
            <a:spLocks noGrp="1"/>
          </p:cNvSpPr>
          <p:nvPr>
            <p:ph type="ftr" sz="quarter" idx="11"/>
          </p:nvPr>
        </p:nvSpPr>
        <p:spPr>
          <a:xfrm>
            <a:off x="1295400" y="6356350"/>
            <a:ext cx="4724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40102689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16833"/>
            <a:ext cx="9144000" cy="3693319"/>
          </a:xfrm>
          <a:prstGeom prst="rect">
            <a:avLst/>
          </a:prstGeom>
        </p:spPr>
        <p:txBody>
          <a:bodyPr wrap="square">
            <a:spAutoFit/>
          </a:bodyPr>
          <a:lstStyle/>
          <a:p>
            <a:r>
              <a:rPr lang="sq-AL" dirty="0"/>
              <a:t>Nuk ka rregulla për përkufizimin e kritereve për dhënie dhe peshave t</a:t>
            </a:r>
            <a:r>
              <a:rPr lang="en-US" dirty="0"/>
              <a:t>ë</a:t>
            </a:r>
            <a:r>
              <a:rPr lang="sq-AL" dirty="0"/>
              <a:t> tyre relative q</a:t>
            </a:r>
            <a:r>
              <a:rPr lang="en-US" dirty="0"/>
              <a:t>ë</a:t>
            </a:r>
            <a:r>
              <a:rPr lang="sq-AL" dirty="0"/>
              <a:t> të aplikohen. Ato duhet të zgjidhen mbi një bazë rast pas rasti, në varësi të natyrës, llojit dhe prioriteteve t</a:t>
            </a:r>
            <a:r>
              <a:rPr lang="en-US" dirty="0"/>
              <a:t>ë</a:t>
            </a:r>
            <a:r>
              <a:rPr lang="sq-AL" dirty="0"/>
              <a:t> projektit në fjalë, si dhe në sektorin e veçantë të tregut që adresohet.</a:t>
            </a:r>
            <a:endParaRPr lang="en-US" dirty="0"/>
          </a:p>
          <a:p>
            <a:r>
              <a:rPr lang="sq-AL" dirty="0"/>
              <a:t> </a:t>
            </a:r>
            <a:endParaRPr lang="en-US" dirty="0"/>
          </a:p>
          <a:p>
            <a:pPr marL="257175" indent="-257175">
              <a:buFont typeface="Arial" pitchFamily="34" charset="0"/>
              <a:buChar char="•"/>
            </a:pPr>
            <a:r>
              <a:rPr lang="sq-AL" dirty="0"/>
              <a:t>Kriteret e dhënies  dhe pesha e tyre relative duhet të pasqyroj pikëpamjen e autoritetit kontraktues për identifikimin e tenderit ekonomikisht më të favorshëm</a:t>
            </a:r>
            <a:r>
              <a:rPr lang="en-US" dirty="0"/>
              <a:t>;</a:t>
            </a:r>
          </a:p>
          <a:p>
            <a:pPr marL="257175" indent="-257175">
              <a:buFont typeface="Arial" pitchFamily="34" charset="0"/>
              <a:buChar char="•"/>
            </a:pPr>
            <a:endParaRPr lang="en-US" dirty="0"/>
          </a:p>
          <a:p>
            <a:pPr marL="257175" indent="-257175">
              <a:buFont typeface="Arial" pitchFamily="34" charset="0"/>
              <a:buChar char="•"/>
            </a:pPr>
            <a:r>
              <a:rPr lang="sq-AL" dirty="0"/>
              <a:t>Kriteret e kopjuar nga proceset e tjera të tenderimit, pa përshtatur ato me rrethanat specifike të secilit rast është kundër praktikave me të mira dhe kundër parimit të vlerës-më-të –mirë-për-paranë</a:t>
            </a:r>
            <a:r>
              <a:rPr lang="en-US" dirty="0"/>
              <a:t>;</a:t>
            </a:r>
          </a:p>
          <a:p>
            <a:pPr lvl="0"/>
            <a:endParaRPr lang="en-US" dirty="0"/>
          </a:p>
          <a:p>
            <a:pPr marL="257175" indent="-257175">
              <a:buFont typeface="Arial" pitchFamily="34" charset="0"/>
              <a:buChar char="•"/>
            </a:pPr>
            <a:r>
              <a:rPr lang="sq-AL" dirty="0"/>
              <a:t>Peshat relative të përcaktuara për kriteret që do të përdoren duhet të pasqyrojë rëndësinë relative për autoritetin kontraktues në rastin specifik në fjalë</a:t>
            </a:r>
            <a:r>
              <a:rPr lang="en-US" dirty="0"/>
              <a:t>;</a:t>
            </a:r>
          </a:p>
        </p:txBody>
      </p:sp>
      <p:sp>
        <p:nvSpPr>
          <p:cNvPr id="5" name="Rectangle 4"/>
          <p:cNvSpPr/>
          <p:nvPr/>
        </p:nvSpPr>
        <p:spPr>
          <a:xfrm>
            <a:off x="0" y="1204816"/>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Pika të rëndësishme gjate përcaktimit t</a:t>
            </a:r>
            <a:r>
              <a:rPr lang="en-US" b="1" dirty="0"/>
              <a:t>ë</a:t>
            </a:r>
            <a:r>
              <a:rPr lang="sq-AL" b="1" dirty="0"/>
              <a:t> kritereve t</a:t>
            </a:r>
            <a:r>
              <a:rPr lang="en-US" b="1" dirty="0"/>
              <a:t>ë</a:t>
            </a:r>
            <a:r>
              <a:rPr lang="sq-AL" b="1" dirty="0"/>
              <a:t> dhënies dhe peshave t</a:t>
            </a:r>
            <a:r>
              <a:rPr lang="en-US" b="1" dirty="0"/>
              <a:t>ë</a:t>
            </a:r>
            <a:r>
              <a:rPr lang="sq-AL" b="1" dirty="0"/>
              <a:t> tyre relative</a:t>
            </a:r>
            <a:endParaRPr lang="en-US" b="1" dirty="0"/>
          </a:p>
        </p:txBody>
      </p:sp>
    </p:spTree>
    <p:extLst>
      <p:ext uri="{BB962C8B-B14F-4D97-AF65-F5344CB8AC3E}">
        <p14:creationId xmlns:p14="http://schemas.microsoft.com/office/powerpoint/2010/main" val="1524637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16833"/>
            <a:ext cx="9144000" cy="5096267"/>
          </a:xfrm>
          <a:prstGeom prst="rect">
            <a:avLst/>
          </a:prstGeom>
        </p:spPr>
        <p:txBody>
          <a:bodyPr wrap="square">
            <a:spAutoFit/>
          </a:bodyPr>
          <a:lstStyle/>
          <a:p>
            <a:pPr marL="257175" indent="-257175">
              <a:buFont typeface="Arial" pitchFamily="34" charset="0"/>
              <a:buChar char="•"/>
            </a:pPr>
            <a:r>
              <a:rPr lang="sq-AL" dirty="0"/>
              <a:t>Kriteret për dhënie t</a:t>
            </a:r>
            <a:r>
              <a:rPr lang="en-US" dirty="0"/>
              <a:t>ë</a:t>
            </a:r>
            <a:r>
              <a:rPr lang="sq-AL" dirty="0"/>
              <a:t> përzgjedhura duhet të jenë t</a:t>
            </a:r>
            <a:r>
              <a:rPr lang="en-US" dirty="0"/>
              <a:t>ë</a:t>
            </a:r>
            <a:r>
              <a:rPr lang="sq-AL" dirty="0"/>
              <a:t> lidhura direkt me mallrat, shërbimet ose punët që do të prokurohen dhe jo me aftësinë e operatorëve ekonomikë që do të ekzekutojë kontratën, e cila duhet të vendoset në bazë të kritereve të përzgjedhjes</a:t>
            </a:r>
            <a:r>
              <a:rPr lang="en-US" dirty="0"/>
              <a:t>;</a:t>
            </a:r>
          </a:p>
          <a:p>
            <a:pPr lvl="0"/>
            <a:endParaRPr lang="en-US" dirty="0"/>
          </a:p>
          <a:p>
            <a:pPr marL="257175" indent="-257175">
              <a:buFont typeface="Arial" pitchFamily="34" charset="0"/>
              <a:buChar char="•"/>
            </a:pPr>
            <a:r>
              <a:rPr lang="sq-AL" dirty="0"/>
              <a:t>Kriteret e dhënies, në anën tjetër, duhet të përputhen me kriteret e përzgjedhjes, d.m.th me specifikimet e kontratës</a:t>
            </a:r>
            <a:r>
              <a:rPr lang="en-US" dirty="0"/>
              <a:t>;</a:t>
            </a:r>
          </a:p>
          <a:p>
            <a:pPr lvl="0"/>
            <a:endParaRPr lang="en-US" dirty="0"/>
          </a:p>
          <a:p>
            <a:pPr marL="257175" indent="-257175">
              <a:buFont typeface="Arial" pitchFamily="34" charset="0"/>
              <a:buChar char="•"/>
            </a:pPr>
            <a:r>
              <a:rPr lang="sq-AL" dirty="0"/>
              <a:t>Kriteret e dhënies duhet të përcaktohen qartë dhe duhet të formulohet në mënyrë të qartë në mënyrë që të ketë një kuptim të qartë për  të dy, operatorët ekonomikë dhe komisionin e vlerësimit</a:t>
            </a:r>
            <a:r>
              <a:rPr lang="en-US" dirty="0"/>
              <a:t>;</a:t>
            </a:r>
          </a:p>
          <a:p>
            <a:pPr lvl="0"/>
            <a:endParaRPr lang="en-US" dirty="0"/>
          </a:p>
          <a:p>
            <a:pPr marL="257175" indent="-257175">
              <a:buFont typeface="Arial" pitchFamily="34" charset="0"/>
              <a:buChar char="•"/>
            </a:pPr>
            <a:r>
              <a:rPr lang="sq-AL" dirty="0"/>
              <a:t>Kriteret e dhënies që nuk janë përfshirë në dokumentacionin e tenderit të publikuar nuk mund të zbatohet gjatë procesit të vlerësimit</a:t>
            </a:r>
            <a:r>
              <a:rPr lang="en-US" dirty="0"/>
              <a:t>;</a:t>
            </a:r>
          </a:p>
          <a:p>
            <a:pPr lvl="0"/>
            <a:endParaRPr lang="en-US" dirty="0"/>
          </a:p>
          <a:p>
            <a:pPr marL="257175" indent="-257175">
              <a:buFont typeface="Arial" pitchFamily="34" charset="0"/>
              <a:buChar char="•"/>
            </a:pPr>
            <a:r>
              <a:rPr lang="sq-AL" dirty="0"/>
              <a:t>Përkufizimi dhe pesha e kritereve për dhënie  nuk mund të ndryshohet gjatë procesit të vlerësimit.</a:t>
            </a:r>
            <a:endParaRPr lang="en-US" dirty="0"/>
          </a:p>
          <a:p>
            <a:pPr marL="338138" lvl="1" indent="-257175" eaLnBrk="0" hangingPunct="0">
              <a:spcBef>
                <a:spcPts val="450"/>
              </a:spcBef>
              <a:buClr>
                <a:schemeClr val="bg2"/>
              </a:buClr>
              <a:buSzPct val="75000"/>
              <a:buFont typeface="Wingdings" pitchFamily="2" charset="2"/>
              <a:buChar char="n"/>
            </a:pPr>
            <a:endParaRPr lang="en-US" sz="1500" kern="0" dirty="0">
              <a:ea typeface="Verdana" panose="020B0604030504040204" pitchFamily="34" charset="0"/>
              <a:cs typeface="Verdana" panose="020B0604030504040204" pitchFamily="34" charset="0"/>
            </a:endParaRPr>
          </a:p>
        </p:txBody>
      </p:sp>
      <p:sp>
        <p:nvSpPr>
          <p:cNvPr id="5" name="Rectangle 4"/>
          <p:cNvSpPr/>
          <p:nvPr/>
        </p:nvSpPr>
        <p:spPr>
          <a:xfrm>
            <a:off x="45720" y="1204816"/>
            <a:ext cx="90982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Pika të rëndësishme </a:t>
            </a:r>
            <a:r>
              <a:rPr lang="sq-AL" b="1" dirty="0" err="1"/>
              <a:t>gjat</a:t>
            </a:r>
            <a:r>
              <a:rPr lang="en-US" b="1" dirty="0"/>
              <a:t>ë</a:t>
            </a:r>
            <a:r>
              <a:rPr lang="sq-AL" b="1" dirty="0"/>
              <a:t> përcaktimit t</a:t>
            </a:r>
            <a:r>
              <a:rPr lang="en-US" b="1" dirty="0"/>
              <a:t>ë</a:t>
            </a:r>
            <a:r>
              <a:rPr lang="sq-AL" b="1" dirty="0"/>
              <a:t> kritereve te dhënies dhe peshave të tyre relative</a:t>
            </a:r>
            <a:endParaRPr lang="en-US" b="1" dirty="0"/>
          </a:p>
        </p:txBody>
      </p:sp>
    </p:spTree>
    <p:extLst>
      <p:ext uri="{BB962C8B-B14F-4D97-AF65-F5344CB8AC3E}">
        <p14:creationId xmlns:p14="http://schemas.microsoft.com/office/powerpoint/2010/main" val="7157464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385645" y="1268760"/>
          <a:ext cx="6372710" cy="4141470"/>
        </p:xfrm>
        <a:graphic>
          <a:graphicData uri="http://schemas.openxmlformats.org/drawingml/2006/table">
            <a:tbl>
              <a:tblPr firstRow="1" firstCol="1" bandRow="1">
                <a:tableStyleId>{5940675A-B579-460E-94D1-54222C63F5DA}</a:tableStyleId>
              </a:tblPr>
              <a:tblGrid>
                <a:gridCol w="1782199">
                  <a:extLst>
                    <a:ext uri="{9D8B030D-6E8A-4147-A177-3AD203B41FA5}">
                      <a16:colId xmlns:a16="http://schemas.microsoft.com/office/drawing/2014/main" xmlns="" val="20000"/>
                    </a:ext>
                  </a:extLst>
                </a:gridCol>
                <a:gridCol w="2106234">
                  <a:extLst>
                    <a:ext uri="{9D8B030D-6E8A-4147-A177-3AD203B41FA5}">
                      <a16:colId xmlns:a16="http://schemas.microsoft.com/office/drawing/2014/main" xmlns="" val="20001"/>
                    </a:ext>
                  </a:extLst>
                </a:gridCol>
                <a:gridCol w="2484277">
                  <a:extLst>
                    <a:ext uri="{9D8B030D-6E8A-4147-A177-3AD203B41FA5}">
                      <a16:colId xmlns:a16="http://schemas.microsoft.com/office/drawing/2014/main" xmlns="" val="20002"/>
                    </a:ext>
                  </a:extLst>
                </a:gridCol>
              </a:tblGrid>
              <a:tr h="262890">
                <a:tc gridSpan="3">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TABELA për analizën e kritereve të vlerësimit</a:t>
                      </a:r>
                    </a:p>
                  </a:txBody>
                  <a:tcPr marL="28575" marR="28575" marT="28575" marB="28575" anchor="ct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68630">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Kriteri i vlerësimit</a:t>
                      </a:r>
                    </a:p>
                  </a:txBody>
                  <a:tcPr marL="28575" marR="28575" marT="28575" marB="28575" anchor="ctr"/>
                </a:tc>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Pjesët përkatëse të dokumentet e tenderit</a:t>
                      </a:r>
                    </a:p>
                  </a:txBody>
                  <a:tcPr marL="28575" marR="28575" marT="28575" marB="28575" anchor="ctr"/>
                </a:tc>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Parametrat që duhet të merren parasysh</a:t>
                      </a:r>
                    </a:p>
                  </a:txBody>
                  <a:tcPr marL="28575" marR="28575" marT="28575" marB="28575" anchor="ctr"/>
                </a:tc>
                <a:extLst>
                  <a:ext uri="{0D108BD9-81ED-4DB2-BD59-A6C34878D82A}">
                    <a16:rowId xmlns:a16="http://schemas.microsoft.com/office/drawing/2014/main" xmlns="" val="10001"/>
                  </a:ext>
                </a:extLst>
              </a:tr>
              <a:tr h="880110">
                <a:tc rowSpan="4">
                  <a:txBody>
                    <a:bodyPr/>
                    <a:lstStyle/>
                    <a:p>
                      <a:pP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1. Plan zbatues i fushëveprimit te kontrates</a:t>
                      </a:r>
                    </a:p>
                  </a:txBody>
                  <a:tcPr marL="28575" marR="28575" marT="28575" marB="28575"/>
                </a:tc>
                <a:tc rowSpan="4">
                  <a:txBody>
                    <a:bodyPr/>
                    <a:lstStyle/>
                    <a:p>
                      <a:pPr>
                        <a:lnSpc>
                          <a:spcPct val="100000"/>
                        </a:lnSpc>
                        <a:spcBef>
                          <a:spcPts val="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Oferta teknik - Pjesa Α, paragrafi (c): Orari i aktiviteteve</a:t>
                      </a:r>
                    </a:p>
                  </a:txBody>
                  <a:tcPr marL="28575" marR="28575" marT="28575" marB="28575"/>
                </a:tc>
                <a:tc>
                  <a:txBody>
                    <a:bodyPr/>
                    <a:lstStyle/>
                    <a:p>
                      <a:pP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1. zbatimi në kohë i kontratës dhe dorezimi në kohë të të gjitha rezultateve të parapara.</a:t>
                      </a:r>
                    </a:p>
                  </a:txBody>
                  <a:tcPr marL="28575" marR="28575" marT="28575" marB="28575"/>
                </a:tc>
                <a:extLst>
                  <a:ext uri="{0D108BD9-81ED-4DB2-BD59-A6C34878D82A}">
                    <a16:rowId xmlns:a16="http://schemas.microsoft.com/office/drawing/2014/main" xmlns="" val="10002"/>
                  </a:ext>
                </a:extLst>
              </a:tr>
              <a:tr h="674370">
                <a:tc vMerge="1">
                  <a:txBody>
                    <a:bodyPr/>
                    <a:lstStyle/>
                    <a:p>
                      <a:endParaRPr lang="el-GR"/>
                    </a:p>
                  </a:txBody>
                  <a:tcPr/>
                </a:tc>
                <a:tc vMerge="1">
                  <a:txBody>
                    <a:bodyPr/>
                    <a:lstStyle/>
                    <a:p>
                      <a:endParaRPr lang="el-GR"/>
                    </a:p>
                  </a:txBody>
                  <a:tcPr/>
                </a:tc>
                <a:tc>
                  <a:txBody>
                    <a:bodyPr/>
                    <a:lstStyle/>
                    <a:p>
                      <a:pP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2. Fizibilitetit dhe natyra reale e orarit, në lidhje me burimet në dispozicion.</a:t>
                      </a:r>
                    </a:p>
                  </a:txBody>
                  <a:tcPr marL="28575" marR="28575" marT="28575" marB="28575"/>
                </a:tc>
                <a:extLst>
                  <a:ext uri="{0D108BD9-81ED-4DB2-BD59-A6C34878D82A}">
                    <a16:rowId xmlns:a16="http://schemas.microsoft.com/office/drawing/2014/main" xmlns="" val="10003"/>
                  </a:ext>
                </a:extLst>
              </a:tr>
              <a:tr h="468630">
                <a:tc vMerge="1">
                  <a:txBody>
                    <a:bodyPr/>
                    <a:lstStyle/>
                    <a:p>
                      <a:endParaRPr lang="el-GR"/>
                    </a:p>
                  </a:txBody>
                  <a:tcPr/>
                </a:tc>
                <a:tc vMerge="1">
                  <a:txBody>
                    <a:bodyPr/>
                    <a:lstStyle/>
                    <a:p>
                      <a:endParaRPr lang="el-GR"/>
                    </a:p>
                  </a:txBody>
                  <a:tcPr/>
                </a:tc>
                <a:tc>
                  <a:txBody>
                    <a:bodyPr/>
                    <a:lstStyle/>
                    <a:p>
                      <a:pP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3. Identifikimi i pikave kritike.</a:t>
                      </a:r>
                    </a:p>
                  </a:txBody>
                  <a:tcPr marL="28575" marR="28575" marT="28575" marB="28575"/>
                </a:tc>
                <a:extLst>
                  <a:ext uri="{0D108BD9-81ED-4DB2-BD59-A6C34878D82A}">
                    <a16:rowId xmlns:a16="http://schemas.microsoft.com/office/drawing/2014/main" xmlns="" val="10004"/>
                  </a:ext>
                </a:extLst>
              </a:tr>
              <a:tr h="468630">
                <a:tc vMerge="1">
                  <a:txBody>
                    <a:bodyPr/>
                    <a:lstStyle/>
                    <a:p>
                      <a:endParaRPr lang="el-GR"/>
                    </a:p>
                  </a:txBody>
                  <a:tcPr/>
                </a:tc>
                <a:tc vMerge="1">
                  <a:txBody>
                    <a:bodyPr/>
                    <a:lstStyle/>
                    <a:p>
                      <a:endParaRPr lang="el-GR"/>
                    </a:p>
                  </a:txBody>
                  <a:tcPr/>
                </a:tc>
                <a:tc>
                  <a:txBody>
                    <a:bodyPr/>
                    <a:lstStyle/>
                    <a:p>
                      <a:pPr>
                        <a:lnSpc>
                          <a:spcPct val="100000"/>
                        </a:lnSpc>
                        <a:spcBef>
                          <a:spcPts val="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4. Ndërvarësia e saktë e aktiviteteve.</a:t>
                      </a:r>
                    </a:p>
                  </a:txBody>
                  <a:tcPr marL="28575" marR="28575" marT="28575" marB="28575"/>
                </a:tc>
                <a:extLst>
                  <a:ext uri="{0D108BD9-81ED-4DB2-BD59-A6C34878D82A}">
                    <a16:rowId xmlns:a16="http://schemas.microsoft.com/office/drawing/2014/main" xmlns="" val="10005"/>
                  </a:ext>
                </a:extLst>
              </a:tr>
              <a:tr h="262890">
                <a:tc rowSpan="2">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2.</a:t>
                      </a:r>
                    </a:p>
                  </a:txBody>
                  <a:tcPr marL="28575" marR="28575" marT="28575" marB="28575"/>
                </a:tc>
                <a:tc rowSpan="2">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1.</a:t>
                      </a:r>
                    </a:p>
                  </a:txBody>
                  <a:tcPr marL="28575" marR="28575" marT="28575" marB="28575"/>
                </a:tc>
                <a:extLst>
                  <a:ext uri="{0D108BD9-81ED-4DB2-BD59-A6C34878D82A}">
                    <a16:rowId xmlns:a16="http://schemas.microsoft.com/office/drawing/2014/main" xmlns="" val="10006"/>
                  </a:ext>
                </a:extLst>
              </a:tr>
              <a:tr h="262890">
                <a:tc vMerge="1">
                  <a:txBody>
                    <a:bodyPr/>
                    <a:lstStyle/>
                    <a:p>
                      <a:endParaRPr lang="el-GR"/>
                    </a:p>
                  </a:txBody>
                  <a:tcPr/>
                </a:tc>
                <a:tc vMerge="1">
                  <a:txBody>
                    <a:bodyPr/>
                    <a:lstStyle/>
                    <a:p>
                      <a:endParaRPr lang="el-GR"/>
                    </a:p>
                  </a:txBody>
                  <a:tcPr/>
                </a:tc>
                <a:tc>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2.</a:t>
                      </a:r>
                    </a:p>
                  </a:txBody>
                  <a:tcPr marL="28575" marR="28575" marT="28575" marB="28575"/>
                </a:tc>
                <a:extLst>
                  <a:ext uri="{0D108BD9-81ED-4DB2-BD59-A6C34878D82A}">
                    <a16:rowId xmlns:a16="http://schemas.microsoft.com/office/drawing/2014/main" xmlns="" val="10007"/>
                  </a:ext>
                </a:extLst>
              </a:tr>
              <a:tr h="262890">
                <a:tc>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3.</a:t>
                      </a:r>
                    </a:p>
                  </a:txBody>
                  <a:tcPr marL="28575" marR="28575" marT="28575" marB="28575"/>
                </a:tc>
                <a:tc>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just">
                        <a:lnSpc>
                          <a:spcPct val="100000"/>
                        </a:lnSpc>
                        <a:spcBef>
                          <a:spcPts val="0"/>
                        </a:spcBef>
                        <a:spcAft>
                          <a:spcPts val="0"/>
                        </a:spcAft>
                      </a:pPr>
                      <a:r>
                        <a:rPr lang="en-US" sz="1400" noProof="0" dirty="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826451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6802"/>
            <a:ext cx="9144000" cy="4708981"/>
          </a:xfrm>
          <a:prstGeom prst="rect">
            <a:avLst/>
          </a:prstGeom>
        </p:spPr>
        <p:txBody>
          <a:bodyPr wrap="square">
            <a:spAutoFit/>
          </a:bodyPr>
          <a:lstStyle/>
          <a:p>
            <a:pPr lvl="0"/>
            <a:r>
              <a:rPr lang="sq-AL" sz="1500" dirty="0" err="1"/>
              <a:t>Poentimi</a:t>
            </a:r>
            <a:r>
              <a:rPr lang="sq-AL" sz="1500" dirty="0"/>
              <a:t> i kritereve të dhënies duhet të bazohet në kriteret e përcaktuara në dokumentet e tenderit, duke përdorur si referencë kërkesat përkatëse të dokumenteve të tenderit dhe duhet të qeveriset nga rregullat themelore të mëposhtme:</a:t>
            </a:r>
            <a:endParaRPr lang="en-US" sz="1500" dirty="0"/>
          </a:p>
          <a:p>
            <a:pPr lvl="0"/>
            <a:endParaRPr lang="en-US" sz="1500" dirty="0"/>
          </a:p>
          <a:p>
            <a:pPr marL="342900" indent="-342900">
              <a:buFont typeface="Arial" pitchFamily="34" charset="0"/>
              <a:buChar char="•"/>
            </a:pPr>
            <a:r>
              <a:rPr lang="sq-AL" sz="1500" dirty="0"/>
              <a:t>Nëse kërkesa është përmbushur plotësisht, </a:t>
            </a:r>
            <a:r>
              <a:rPr lang="sq-AL" sz="1500" dirty="0" err="1"/>
              <a:t>poenat</a:t>
            </a:r>
            <a:r>
              <a:rPr lang="sq-AL" sz="1500" dirty="0"/>
              <a:t> e dhëna për kriterin përkatës është numri maksimal i pikëve të përcaktuara (p.sh. 100 pikë).</a:t>
            </a:r>
            <a:endParaRPr lang="en-US" sz="1500" dirty="0"/>
          </a:p>
          <a:p>
            <a:pPr marL="342900" indent="-342900">
              <a:buFont typeface="Arial" pitchFamily="34" charset="0"/>
              <a:buChar char="•"/>
            </a:pPr>
            <a:r>
              <a:rPr lang="sq-AL" sz="1500" dirty="0"/>
              <a:t>Nëse kërkesa është tejkaluar, </a:t>
            </a:r>
            <a:r>
              <a:rPr lang="sq-AL" sz="1500" dirty="0" err="1"/>
              <a:t>poena</a:t>
            </a:r>
            <a:r>
              <a:rPr lang="sq-AL" sz="1500" dirty="0"/>
              <a:t>  e </a:t>
            </a:r>
            <a:r>
              <a:rPr lang="sq-AL" sz="1500" dirty="0" err="1"/>
              <a:t>dhën</a:t>
            </a:r>
            <a:r>
              <a:rPr lang="en-US" sz="1500" dirty="0"/>
              <a:t>ë</a:t>
            </a:r>
            <a:r>
              <a:rPr lang="sq-AL" sz="1500" dirty="0"/>
              <a:t> n</a:t>
            </a:r>
            <a:r>
              <a:rPr lang="en-US" sz="1500" dirty="0"/>
              <a:t>ë</a:t>
            </a:r>
            <a:r>
              <a:rPr lang="sq-AL" sz="1500" dirty="0"/>
              <a:t> kriterin specifik mund të arrijë deri në nivelin maksimal të përcaktuar në dokumentet e tenderit (zakonisht + 20%, p.sh. deri në 120 pikë).</a:t>
            </a:r>
            <a:endParaRPr lang="en-US" sz="1500" dirty="0"/>
          </a:p>
          <a:p>
            <a:pPr marL="342900" indent="-342900">
              <a:buFont typeface="Arial" pitchFamily="34" charset="0"/>
              <a:buChar char="•"/>
            </a:pPr>
            <a:r>
              <a:rPr lang="sq-AL" sz="1500" dirty="0"/>
              <a:t>Nëse kërkesa nuk është plotësuar plotësisht, por është konsideruar si devijim i vogël, </a:t>
            </a:r>
            <a:r>
              <a:rPr lang="sq-AL" sz="1500" dirty="0" err="1"/>
              <a:t>poena</a:t>
            </a:r>
            <a:r>
              <a:rPr lang="sq-AL" sz="1500" dirty="0"/>
              <a:t> e dh</a:t>
            </a:r>
            <a:r>
              <a:rPr lang="en-US" sz="1500" dirty="0"/>
              <a:t>ë</a:t>
            </a:r>
            <a:r>
              <a:rPr lang="sq-AL" sz="1500" dirty="0"/>
              <a:t>n</a:t>
            </a:r>
            <a:r>
              <a:rPr lang="en-US" sz="1500" dirty="0"/>
              <a:t>ë</a:t>
            </a:r>
            <a:r>
              <a:rPr lang="sq-AL" sz="1500" dirty="0"/>
              <a:t> n</a:t>
            </a:r>
            <a:r>
              <a:rPr lang="en-US" sz="1500" dirty="0"/>
              <a:t>ë</a:t>
            </a:r>
            <a:r>
              <a:rPr lang="sq-AL" sz="1500" dirty="0"/>
              <a:t> kriterin specifik zbritet, dhe madje mund të arrijnë nivelin minimal të përcaktuar në dokumentet e tenderit (zakonisht -20%, për shembull deri në 80 pike</a:t>
            </a:r>
            <a:r>
              <a:rPr lang="sq-AL" sz="1500" dirty="0"/>
              <a:t>).</a:t>
            </a:r>
          </a:p>
          <a:p>
            <a:endParaRPr lang="sq-AL" sz="1500" u="sng" dirty="0"/>
          </a:p>
          <a:p>
            <a:r>
              <a:rPr lang="sq-AL" sz="1500" u="sng" dirty="0"/>
              <a:t>Gjithashtu</a:t>
            </a:r>
            <a:r>
              <a:rPr lang="sq-AL" sz="1500" u="sng" dirty="0"/>
              <a:t>, duhet të jetë e qartë se ofertat poentohen duke u krahasuar me kërkesat e Autoritetit Kontraktues dhe jo duke u krahasuar me njëri-tjetrin.</a:t>
            </a:r>
            <a:r>
              <a:rPr lang="sq-AL" sz="1500" dirty="0"/>
              <a:t> </a:t>
            </a:r>
            <a:endParaRPr lang="en-US" sz="1500" dirty="0"/>
          </a:p>
          <a:p>
            <a:r>
              <a:rPr lang="sq-AL" sz="1500" dirty="0"/>
              <a:t>Komisioni i vlerësimit nuk duhet të japë vlerësime me të larta për një ofertë thjesht sepse ai është më mirë se të tjerët, të cilat janë të gjitha të një niveli të dobët</a:t>
            </a:r>
            <a:r>
              <a:rPr lang="sq-AL" sz="1500" dirty="0"/>
              <a:t>.</a:t>
            </a:r>
            <a:endParaRPr lang="en-US" sz="1500" dirty="0"/>
          </a:p>
          <a:p>
            <a:r>
              <a:rPr lang="sq-AL" sz="1500" dirty="0"/>
              <a:t>Përveç kësaj, </a:t>
            </a:r>
            <a:r>
              <a:rPr lang="sq-AL" sz="1500" dirty="0" err="1"/>
              <a:t>poentimi</a:t>
            </a:r>
            <a:r>
              <a:rPr lang="sq-AL" sz="1500" dirty="0"/>
              <a:t> i ofertave nuk duhet </a:t>
            </a:r>
            <a:r>
              <a:rPr lang="sq-AL" sz="1500" dirty="0" err="1"/>
              <a:t>domosdoshmërisht</a:t>
            </a:r>
            <a:r>
              <a:rPr lang="sq-AL" sz="1500" dirty="0"/>
              <a:t> të mbuloj të gjithë gamën e intervalit te </a:t>
            </a:r>
            <a:r>
              <a:rPr lang="sq-AL" sz="1500" dirty="0" err="1"/>
              <a:t>poentimit</a:t>
            </a:r>
            <a:r>
              <a:rPr lang="sq-AL" sz="1500" dirty="0"/>
              <a:t>, duke i dhëne ofertës më të mirë (pa marrë parasysh se sa i mirë është objektivisht) me s</a:t>
            </a:r>
            <a:r>
              <a:rPr lang="en-US" sz="1500" dirty="0"/>
              <a:t>ë</a:t>
            </a:r>
            <a:r>
              <a:rPr lang="sq-AL" sz="1500" dirty="0"/>
              <a:t> shumti pike, dhe duke i dhëne ofertës me te dobët (pa marrë parasysh se sa i varfër është objektivisht) me pak pike. </a:t>
            </a:r>
            <a:endParaRPr lang="en-US" sz="1500" dirty="0"/>
          </a:p>
        </p:txBody>
      </p:sp>
      <p:sp>
        <p:nvSpPr>
          <p:cNvPr id="3" name="Rectangle 2"/>
          <p:cNvSpPr/>
          <p:nvPr/>
        </p:nvSpPr>
        <p:spPr>
          <a:xfrm>
            <a:off x="1519299" y="1214755"/>
            <a:ext cx="37007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err="1"/>
              <a:t>Poentimi</a:t>
            </a:r>
            <a:r>
              <a:rPr lang="sq-AL" b="1" dirty="0"/>
              <a:t> i kritereve të dhënies</a:t>
            </a:r>
            <a:endParaRPr lang="el-GR" b="1" dirty="0"/>
          </a:p>
        </p:txBody>
      </p:sp>
    </p:spTree>
    <p:extLst>
      <p:ext uri="{BB962C8B-B14F-4D97-AF65-F5344CB8AC3E}">
        <p14:creationId xmlns:p14="http://schemas.microsoft.com/office/powerpoint/2010/main" val="39467521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6803"/>
            <a:ext cx="9144000" cy="3785652"/>
          </a:xfrm>
          <a:prstGeom prst="rect">
            <a:avLst/>
          </a:prstGeom>
        </p:spPr>
        <p:txBody>
          <a:bodyPr wrap="square">
            <a:spAutoFit/>
          </a:bodyPr>
          <a:lstStyle/>
          <a:p>
            <a:r>
              <a:rPr lang="sq-AL" sz="1500" dirty="0"/>
              <a:t>Çdo anëtar i komisionit të vlerësimit duhet të japë </a:t>
            </a:r>
            <a:r>
              <a:rPr lang="sq-AL" sz="1500" dirty="0" err="1"/>
              <a:t>poena</a:t>
            </a:r>
            <a:r>
              <a:rPr lang="sq-AL" sz="1500" dirty="0"/>
              <a:t> për çdo kriter për dhënie për të gjitha ofertat e vlerësuara. </a:t>
            </a:r>
            <a:endParaRPr lang="en-US" sz="1500" dirty="0"/>
          </a:p>
          <a:p>
            <a:r>
              <a:rPr lang="sq-AL" sz="1500" dirty="0"/>
              <a:t>Pik</a:t>
            </a:r>
            <a:r>
              <a:rPr lang="en-US" sz="1500" dirty="0"/>
              <a:t>ë</a:t>
            </a:r>
            <a:r>
              <a:rPr lang="sq-AL" sz="1500" dirty="0"/>
              <a:t>t përfundimtare t</a:t>
            </a:r>
            <a:r>
              <a:rPr lang="en-US" sz="1500" dirty="0"/>
              <a:t>ë</a:t>
            </a:r>
            <a:r>
              <a:rPr lang="sq-AL" sz="1500" dirty="0"/>
              <a:t> çdo kriteri të vlerësimit është mesatarja e pikëve të veçanta të dhëna nga anëtarët e komisionit të vlerësimit</a:t>
            </a:r>
            <a:r>
              <a:rPr lang="sq-AL" sz="1500" dirty="0"/>
              <a:t>.</a:t>
            </a:r>
            <a:endParaRPr lang="en-US" sz="1500" dirty="0"/>
          </a:p>
          <a:p>
            <a:r>
              <a:rPr lang="sq-AL" sz="1500" dirty="0"/>
              <a:t>Piket përfundimtare t</a:t>
            </a:r>
            <a:r>
              <a:rPr lang="en-US" sz="1500" dirty="0"/>
              <a:t>ë</a:t>
            </a:r>
            <a:r>
              <a:rPr lang="sq-AL" sz="1500" dirty="0"/>
              <a:t> çdo kriteri individual pastaj peshohen duke përdorur faktorin koeficient për atë kriter të veçantë</a:t>
            </a:r>
            <a:r>
              <a:rPr lang="sq-AL" sz="1500" dirty="0"/>
              <a:t>.</a:t>
            </a:r>
            <a:r>
              <a:rPr lang="sq-AL" sz="1500" dirty="0"/>
              <a:t> </a:t>
            </a:r>
            <a:endParaRPr lang="en-US" sz="1500" dirty="0"/>
          </a:p>
          <a:p>
            <a:r>
              <a:rPr lang="sq-AL" sz="1500" dirty="0"/>
              <a:t>Shuma e peshave  të kritereve të veçanta është pesha e fundit teknike e vlerësimit t</a:t>
            </a:r>
            <a:r>
              <a:rPr lang="en-US" sz="1500" dirty="0"/>
              <a:t>ë</a:t>
            </a:r>
            <a:r>
              <a:rPr lang="sq-AL" sz="1500" dirty="0"/>
              <a:t> çdo oferte</a:t>
            </a:r>
            <a:r>
              <a:rPr lang="sq-AL" sz="1500" dirty="0"/>
              <a:t>.</a:t>
            </a:r>
            <a:endParaRPr lang="en-US" sz="1500" dirty="0"/>
          </a:p>
          <a:p>
            <a:r>
              <a:rPr lang="sq-AL" sz="1500" dirty="0"/>
              <a:t> </a:t>
            </a:r>
            <a:r>
              <a:rPr lang="sq-AL" sz="1500" dirty="0"/>
              <a:t>Për të lehtësuar punën e tij, komisioni i vlerësimit mund të përdorë për çdo ofertë një tabelë vlerësim, të cilat duhet të hartohen rast pas rasti</a:t>
            </a:r>
            <a:r>
              <a:rPr lang="sq-AL" sz="1500" dirty="0"/>
              <a:t>.</a:t>
            </a:r>
          </a:p>
          <a:p>
            <a:r>
              <a:rPr lang="sq-AL" sz="1500" dirty="0"/>
              <a:t>Komisioni i vlerësimit duhet të justifikoj si duhet </a:t>
            </a:r>
            <a:r>
              <a:rPr lang="sq-AL" sz="1500" dirty="0" err="1"/>
              <a:t>poenat</a:t>
            </a:r>
            <a:r>
              <a:rPr lang="sq-AL" sz="1500" dirty="0"/>
              <a:t> e dhëna për të gjitha kriteret për të gjitha ofertat</a:t>
            </a:r>
            <a:r>
              <a:rPr lang="sq-AL" sz="1500" dirty="0"/>
              <a:t>.</a:t>
            </a:r>
            <a:endParaRPr lang="sq-AL" sz="1500" dirty="0"/>
          </a:p>
          <a:p>
            <a:r>
              <a:rPr lang="sq-AL" sz="1500" dirty="0"/>
              <a:t>Arsyetimi duhet të përmend në mënyrë të qartë të metat që çuan në një reduktim të </a:t>
            </a:r>
            <a:r>
              <a:rPr lang="sq-AL" sz="1500" dirty="0" err="1"/>
              <a:t>poenave</a:t>
            </a:r>
            <a:r>
              <a:rPr lang="sq-AL" sz="1500" dirty="0"/>
              <a:t> të dhëna apo avantazhet që çuan në </a:t>
            </a:r>
            <a:r>
              <a:rPr lang="sq-AL" sz="1500" dirty="0" err="1"/>
              <a:t>poena</a:t>
            </a:r>
            <a:r>
              <a:rPr lang="sq-AL" sz="1500" dirty="0"/>
              <a:t> më lartë. </a:t>
            </a:r>
          </a:p>
          <a:p>
            <a:r>
              <a:rPr lang="sq-AL" sz="1500" dirty="0"/>
              <a:t>Norma e përqindjes nga të cilat janë rritur ose ulur poenta duhet të jetë në përpjesëtim me mangësitë përkatëse ose avantazhet, me respektim të rreptë të parimeve të trajtimit të barabartë dhe jo – diskriminimit.</a:t>
            </a:r>
            <a:endParaRPr lang="en-US" sz="1500" dirty="0"/>
          </a:p>
          <a:p>
            <a:endParaRPr lang="en-US" sz="1500" dirty="0"/>
          </a:p>
        </p:txBody>
      </p:sp>
      <p:sp>
        <p:nvSpPr>
          <p:cNvPr id="3" name="Rectangle 2"/>
          <p:cNvSpPr/>
          <p:nvPr/>
        </p:nvSpPr>
        <p:spPr>
          <a:xfrm>
            <a:off x="1519299" y="1214755"/>
            <a:ext cx="37007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err="1"/>
              <a:t>Poentimi</a:t>
            </a:r>
            <a:r>
              <a:rPr lang="sq-AL" b="1" dirty="0"/>
              <a:t> i kritereve të dhënies</a:t>
            </a:r>
            <a:endParaRPr lang="el-GR" b="1" dirty="0"/>
          </a:p>
        </p:txBody>
      </p:sp>
    </p:spTree>
    <p:extLst>
      <p:ext uri="{BB962C8B-B14F-4D97-AF65-F5344CB8AC3E}">
        <p14:creationId xmlns:p14="http://schemas.microsoft.com/office/powerpoint/2010/main" val="26622547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1003"/>
            <a:ext cx="9144000" cy="3436838"/>
          </a:xfrm>
          <a:prstGeom prst="rect">
            <a:avLst/>
          </a:prstGeom>
        </p:spPr>
        <p:txBody>
          <a:bodyPr wrap="square">
            <a:spAutoFit/>
          </a:bodyPr>
          <a:lstStyle/>
          <a:p>
            <a:pPr>
              <a:spcBef>
                <a:spcPts val="450"/>
              </a:spcBef>
            </a:pPr>
            <a:r>
              <a:rPr lang="sq-AL" dirty="0"/>
              <a:t>Arsyetimi i </a:t>
            </a:r>
            <a:r>
              <a:rPr lang="sq-AL" dirty="0" err="1"/>
              <a:t>poenave</a:t>
            </a:r>
            <a:r>
              <a:rPr lang="sq-AL" dirty="0"/>
              <a:t> bëhet jashtëzakonisht i vështirë kur pikëpamjet e anëtarëve të komisionit vlerësues ndryshojnë dhe vërehen devijime ekstreme në </a:t>
            </a:r>
            <a:r>
              <a:rPr lang="sq-AL" dirty="0" err="1"/>
              <a:t>poenat</a:t>
            </a:r>
            <a:r>
              <a:rPr lang="sq-AL" dirty="0"/>
              <a:t> e tyre. </a:t>
            </a:r>
          </a:p>
          <a:p>
            <a:pPr>
              <a:spcBef>
                <a:spcPts val="450"/>
              </a:spcBef>
            </a:pPr>
            <a:endParaRPr lang="sq-AL" dirty="0"/>
          </a:p>
          <a:p>
            <a:pPr>
              <a:spcBef>
                <a:spcPts val="450"/>
              </a:spcBef>
            </a:pPr>
            <a:r>
              <a:rPr lang="sq-AL" dirty="0"/>
              <a:t>Në të gjitha rastet kur ndodhin divergjenca të tilla të pikëpamjeve, është absolutisht e nevojshme, që anëtarët të diskutojnë çështjen gjerësisht dhe këmbejnë pikëpamjet dhe argumentet, me qëllim që të arrijnë </a:t>
            </a:r>
            <a:r>
              <a:rPr lang="sq-AL" dirty="0" err="1"/>
              <a:t>unanimitetin</a:t>
            </a:r>
            <a:r>
              <a:rPr lang="sq-AL" dirty="0"/>
              <a:t> ose të paktën një shkallë të konvergjencës. </a:t>
            </a:r>
          </a:p>
          <a:p>
            <a:pPr>
              <a:spcBef>
                <a:spcPts val="450"/>
              </a:spcBef>
            </a:pPr>
            <a:endParaRPr lang="sq-AL" dirty="0"/>
          </a:p>
          <a:p>
            <a:pPr>
              <a:spcBef>
                <a:spcPts val="450"/>
              </a:spcBef>
            </a:pPr>
            <a:r>
              <a:rPr lang="sq-AL" dirty="0"/>
              <a:t>Nëse, pavarësisht përpjekjeve të bëra, bëhet e pamundur që pikëpamjet e anëtarëve të ndryshojnë, kjo duhet të regjistrohet së bashku me arsyetimin e secilit prej tyre.</a:t>
            </a:r>
            <a:endParaRPr lang="en-US" dirty="0"/>
          </a:p>
          <a:p>
            <a:pPr>
              <a:spcBef>
                <a:spcPts val="450"/>
              </a:spcBef>
            </a:pPr>
            <a:r>
              <a:rPr lang="en-US" sz="1650" dirty="0">
                <a:solidFill>
                  <a:srgbClr val="000000"/>
                </a:solidFill>
                <a:ea typeface="Times New Roman" panose="02020603050405020304" pitchFamily="18" charset="0"/>
                <a:cs typeface="Times New Roman" panose="02020603050405020304" pitchFamily="18" charset="0"/>
              </a:rPr>
              <a:t>.</a:t>
            </a:r>
          </a:p>
        </p:txBody>
      </p:sp>
      <p:sp>
        <p:nvSpPr>
          <p:cNvPr id="3" name="Rectangle 2"/>
          <p:cNvSpPr/>
          <p:nvPr/>
        </p:nvSpPr>
        <p:spPr>
          <a:xfrm>
            <a:off x="1519299" y="1214755"/>
            <a:ext cx="37007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err="1"/>
              <a:t>Poentimi</a:t>
            </a:r>
            <a:r>
              <a:rPr lang="sq-AL" b="1" dirty="0"/>
              <a:t> i kritereve të dhënies</a:t>
            </a:r>
            <a:endParaRPr lang="el-GR" b="1" dirty="0"/>
          </a:p>
        </p:txBody>
      </p:sp>
    </p:spTree>
    <p:extLst>
      <p:ext uri="{BB962C8B-B14F-4D97-AF65-F5344CB8AC3E}">
        <p14:creationId xmlns:p14="http://schemas.microsoft.com/office/powerpoint/2010/main" val="20085727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385645" y="1484784"/>
          <a:ext cx="6372710" cy="2590800"/>
        </p:xfrm>
        <a:graphic>
          <a:graphicData uri="http://schemas.openxmlformats.org/drawingml/2006/table">
            <a:tbl>
              <a:tblPr firstRow="1" firstCol="1" bandRow="1">
                <a:tableStyleId>{5940675A-B579-460E-94D1-54222C63F5DA}</a:tableStyleId>
              </a:tblPr>
              <a:tblGrid>
                <a:gridCol w="1043850">
                  <a:extLst>
                    <a:ext uri="{9D8B030D-6E8A-4147-A177-3AD203B41FA5}">
                      <a16:colId xmlns:a16="http://schemas.microsoft.com/office/drawing/2014/main" xmlns="" val="20000"/>
                    </a:ext>
                  </a:extLst>
                </a:gridCol>
                <a:gridCol w="1017085">
                  <a:extLst>
                    <a:ext uri="{9D8B030D-6E8A-4147-A177-3AD203B41FA5}">
                      <a16:colId xmlns:a16="http://schemas.microsoft.com/office/drawing/2014/main" xmlns="" val="20001"/>
                    </a:ext>
                  </a:extLst>
                </a:gridCol>
                <a:gridCol w="825903">
                  <a:extLst>
                    <a:ext uri="{9D8B030D-6E8A-4147-A177-3AD203B41FA5}">
                      <a16:colId xmlns:a16="http://schemas.microsoft.com/office/drawing/2014/main" xmlns="" val="20002"/>
                    </a:ext>
                  </a:extLst>
                </a:gridCol>
                <a:gridCol w="825903">
                  <a:extLst>
                    <a:ext uri="{9D8B030D-6E8A-4147-A177-3AD203B41FA5}">
                      <a16:colId xmlns:a16="http://schemas.microsoft.com/office/drawing/2014/main" xmlns="" val="20003"/>
                    </a:ext>
                  </a:extLst>
                </a:gridCol>
                <a:gridCol w="825903">
                  <a:extLst>
                    <a:ext uri="{9D8B030D-6E8A-4147-A177-3AD203B41FA5}">
                      <a16:colId xmlns:a16="http://schemas.microsoft.com/office/drawing/2014/main" xmlns="" val="20004"/>
                    </a:ext>
                  </a:extLst>
                </a:gridCol>
                <a:gridCol w="839923">
                  <a:extLst>
                    <a:ext uri="{9D8B030D-6E8A-4147-A177-3AD203B41FA5}">
                      <a16:colId xmlns:a16="http://schemas.microsoft.com/office/drawing/2014/main" xmlns="" val="20005"/>
                    </a:ext>
                  </a:extLst>
                </a:gridCol>
                <a:gridCol w="994143">
                  <a:extLst>
                    <a:ext uri="{9D8B030D-6E8A-4147-A177-3AD203B41FA5}">
                      <a16:colId xmlns:a16="http://schemas.microsoft.com/office/drawing/2014/main" xmlns="" val="20006"/>
                    </a:ext>
                  </a:extLst>
                </a:gridCol>
              </a:tblGrid>
              <a:tr h="262890">
                <a:tc gridSpan="7">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OFERTA</a:t>
                      </a:r>
                      <a:r>
                        <a:rPr lang="sq-AL" sz="1400" baseline="0">
                          <a:effectLst/>
                          <a:latin typeface="Verdana" panose="020B0604030504040204" pitchFamily="34" charset="0"/>
                          <a:ea typeface="Verdana" panose="020B0604030504040204" pitchFamily="34" charset="0"/>
                          <a:cs typeface="Verdana" panose="020B0604030504040204" pitchFamily="34" charset="0"/>
                        </a:rPr>
                        <a:t> </a:t>
                      </a:r>
                      <a:r>
                        <a:rPr lang="sq-AL" sz="1400">
                          <a:effectLst/>
                          <a:latin typeface="Verdana" panose="020B0604030504040204" pitchFamily="34" charset="0"/>
                          <a:ea typeface="Verdana" panose="020B0604030504040204" pitchFamily="34" charset="0"/>
                          <a:cs typeface="Verdana" panose="020B0604030504040204" pitchFamily="34" charset="0"/>
                        </a:rPr>
                        <a:t>1</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674370">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kriteret e vlerësimit</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PESHA</a:t>
                      </a:r>
                    </a:p>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Anëtari </a:t>
                      </a:r>
                      <a:r>
                        <a:rPr lang="sq-AL" sz="1400">
                          <a:effectLst/>
                          <a:latin typeface="Verdana" panose="020B0604030504040204" pitchFamily="34" charset="0"/>
                          <a:ea typeface="Verdana" panose="020B0604030504040204" pitchFamily="34" charset="0"/>
                          <a:cs typeface="Verdana" panose="020B0604030504040204" pitchFamily="34" charset="0"/>
                        </a:rPr>
                        <a:t>Α</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Anëtari </a:t>
                      </a:r>
                      <a:r>
                        <a:rPr lang="sq-AL" sz="1400">
                          <a:effectLst/>
                          <a:latin typeface="Verdana" panose="020B0604030504040204" pitchFamily="34" charset="0"/>
                          <a:ea typeface="Verdana" panose="020B0604030504040204" pitchFamily="34" charset="0"/>
                          <a:cs typeface="Verdana" panose="020B0604030504040204" pitchFamily="34" charset="0"/>
                        </a:rPr>
                        <a:t> </a:t>
                      </a:r>
                      <a:br>
                        <a:rPr lang="sq-AL" sz="1400">
                          <a:effectLst/>
                          <a:latin typeface="Verdana" panose="020B0604030504040204" pitchFamily="34" charset="0"/>
                          <a:ea typeface="Verdana" panose="020B0604030504040204" pitchFamily="34" charset="0"/>
                          <a:cs typeface="Verdana" panose="020B0604030504040204" pitchFamily="34" charset="0"/>
                        </a:rPr>
                      </a:br>
                      <a:r>
                        <a:rPr lang="sq-AL" sz="1400">
                          <a:effectLst/>
                          <a:latin typeface="Verdana" panose="020B0604030504040204" pitchFamily="34" charset="0"/>
                          <a:ea typeface="Verdana" panose="020B0604030504040204" pitchFamily="34" charset="0"/>
                          <a:cs typeface="Verdana" panose="020B0604030504040204" pitchFamily="34" charset="0"/>
                        </a:rPr>
                        <a:t>Β</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Anëtari </a:t>
                      </a:r>
                      <a:r>
                        <a:rPr lang="sq-AL" sz="1400">
                          <a:effectLst/>
                          <a:latin typeface="Verdana" panose="020B0604030504040204" pitchFamily="34" charset="0"/>
                          <a:ea typeface="Verdana" panose="020B0604030504040204" pitchFamily="34" charset="0"/>
                          <a:cs typeface="Verdana" panose="020B0604030504040204" pitchFamily="34" charset="0"/>
                        </a:rPr>
                        <a:t>C</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tc>
                  <a:txBody>
                    <a:bodyPr/>
                    <a:lstStyle/>
                    <a:p>
                      <a:pPr algn="ctr">
                        <a:lnSpc>
                          <a:spcPct val="100000"/>
                        </a:lnSpc>
                        <a:spcBef>
                          <a:spcPts val="0"/>
                        </a:spcBef>
                        <a:spcAft>
                          <a:spcPts val="0"/>
                        </a:spcAft>
                      </a:pPr>
                      <a:r>
                        <a:rPr lang="sq-AL" sz="1400" noProof="0">
                          <a:effectLst/>
                          <a:latin typeface="Verdana" panose="020B0604030504040204" pitchFamily="34" charset="0"/>
                          <a:ea typeface="Verdana" panose="020B0604030504040204" pitchFamily="34" charset="0"/>
                          <a:cs typeface="Verdana" panose="020B0604030504040204" pitchFamily="34" charset="0"/>
                        </a:rPr>
                        <a:t>Mesatarja</a:t>
                      </a:r>
                    </a:p>
                  </a:txBody>
                  <a:tcPr marL="28575" marR="28575" marT="28575" marB="28575" anchor="ctr"/>
                </a:tc>
                <a:tc>
                  <a:txBody>
                    <a:bodyPr/>
                    <a:lstStyle/>
                    <a:p>
                      <a:pPr algn="ctr">
                        <a:lnSpc>
                          <a:spcPct val="100000"/>
                        </a:lnSpc>
                        <a:spcBef>
                          <a:spcPts val="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Mesatarja</a:t>
                      </a:r>
                    </a:p>
                    <a:p>
                      <a:pPr algn="ctr">
                        <a:lnSpc>
                          <a:spcPct val="100000"/>
                        </a:lnSpc>
                        <a:spcBef>
                          <a:spcPts val="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Χ</a:t>
                      </a:r>
                    </a:p>
                    <a:p>
                      <a:pPr algn="ctr">
                        <a:lnSpc>
                          <a:spcPct val="100000"/>
                        </a:lnSpc>
                        <a:spcBef>
                          <a:spcPts val="0"/>
                        </a:spcBef>
                        <a:spcAft>
                          <a:spcPts val="0"/>
                        </a:spcAft>
                      </a:pPr>
                      <a:r>
                        <a:rPr lang="sq-AL" sz="1400" noProof="0" dirty="0">
                          <a:effectLst/>
                          <a:latin typeface="Verdana" panose="020B0604030504040204" pitchFamily="34" charset="0"/>
                          <a:ea typeface="Verdana" panose="020B0604030504040204" pitchFamily="34" charset="0"/>
                          <a:cs typeface="Verdana" panose="020B0604030504040204" pitchFamily="34" charset="0"/>
                        </a:rPr>
                        <a:t>pesha</a:t>
                      </a:r>
                    </a:p>
                  </a:txBody>
                  <a:tcPr marL="28575" marR="28575" marT="28575" marB="28575" anchor="ctr"/>
                </a:tc>
                <a:extLst>
                  <a:ext uri="{0D108BD9-81ED-4DB2-BD59-A6C34878D82A}">
                    <a16:rowId xmlns:a16="http://schemas.microsoft.com/office/drawing/2014/main" xmlns="" val="10001"/>
                  </a:ext>
                </a:extLst>
              </a:tr>
              <a:tr h="262890">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1</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Α</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endParaRPr lang="sq-AL"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dirty="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nchor="ctr"/>
                </a:tc>
                <a:extLst>
                  <a:ext uri="{0D108BD9-81ED-4DB2-BD59-A6C34878D82A}">
                    <a16:rowId xmlns:a16="http://schemas.microsoft.com/office/drawing/2014/main" xmlns="" val="10002"/>
                  </a:ext>
                </a:extLst>
              </a:tr>
              <a:tr h="262890">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2</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Β</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nchor="ctr"/>
                </a:tc>
                <a:extLst>
                  <a:ext uri="{0D108BD9-81ED-4DB2-BD59-A6C34878D82A}">
                    <a16:rowId xmlns:a16="http://schemas.microsoft.com/office/drawing/2014/main" xmlns="" val="10003"/>
                  </a:ext>
                </a:extLst>
              </a:tr>
              <a:tr h="262890">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3</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C</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dirty="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nchor="ctr"/>
                </a:tc>
                <a:extLst>
                  <a:ext uri="{0D108BD9-81ED-4DB2-BD59-A6C34878D82A}">
                    <a16:rowId xmlns:a16="http://schemas.microsoft.com/office/drawing/2014/main" xmlns="" val="10004"/>
                  </a:ext>
                </a:extLst>
              </a:tr>
              <a:tr h="262890">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4</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D</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nchor="ctr"/>
                </a:tc>
                <a:extLst>
                  <a:ext uri="{0D108BD9-81ED-4DB2-BD59-A6C34878D82A}">
                    <a16:rowId xmlns:a16="http://schemas.microsoft.com/office/drawing/2014/main" xmlns="" val="10005"/>
                  </a:ext>
                </a:extLst>
              </a:tr>
              <a:tr h="262890">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5</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Ε</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sq-AL"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tc>
                <a:tc>
                  <a:txBody>
                    <a:bodyPr/>
                    <a:lstStyle/>
                    <a:p>
                      <a:pPr algn="ctr">
                        <a:lnSpc>
                          <a:spcPct val="100000"/>
                        </a:lnSpc>
                        <a:spcBef>
                          <a:spcPts val="0"/>
                        </a:spcBef>
                        <a:spcAft>
                          <a:spcPts val="0"/>
                        </a:spcAft>
                      </a:pPr>
                      <a:r>
                        <a:rPr lang="el-GR" sz="1400">
                          <a:effectLst/>
                          <a:latin typeface="Verdana" panose="020B0604030504040204" pitchFamily="34" charset="0"/>
                          <a:ea typeface="Verdana" panose="020B0604030504040204" pitchFamily="34" charset="0"/>
                          <a:cs typeface="Verdana" panose="020B0604030504040204" pitchFamily="34" charset="0"/>
                        </a:rPr>
                        <a:t> </a:t>
                      </a:r>
                    </a:p>
                  </a:txBody>
                  <a:tcPr marL="28575" marR="28575" marT="28575" marB="28575" anchor="ctr"/>
                </a:tc>
                <a:extLst>
                  <a:ext uri="{0D108BD9-81ED-4DB2-BD59-A6C34878D82A}">
                    <a16:rowId xmlns:a16="http://schemas.microsoft.com/office/drawing/2014/main" xmlns="" val="10006"/>
                  </a:ext>
                </a:extLst>
              </a:tr>
              <a:tr h="262890">
                <a:tc gridSpan="6">
                  <a:txBody>
                    <a:bodyPr/>
                    <a:lstStyle/>
                    <a:p>
                      <a:pPr algn="ctr">
                        <a:lnSpc>
                          <a:spcPct val="100000"/>
                        </a:lnSpc>
                        <a:spcBef>
                          <a:spcPts val="0"/>
                        </a:spcBef>
                        <a:spcAft>
                          <a:spcPts val="0"/>
                        </a:spcAft>
                      </a:pPr>
                      <a:r>
                        <a:rPr lang="sq-AL" sz="1400" dirty="0">
                          <a:effectLst/>
                          <a:latin typeface="Verdana" panose="020B0604030504040204" pitchFamily="34" charset="0"/>
                          <a:ea typeface="Verdana" panose="020B0604030504040204" pitchFamily="34" charset="0"/>
                          <a:cs typeface="Verdana" panose="020B0604030504040204" pitchFamily="34" charset="0"/>
                        </a:rPr>
                        <a:t>VLERESIMI FINAL1</a:t>
                      </a:r>
                    </a:p>
                  </a:txBody>
                  <a:tcPr marL="28575" marR="28575" marT="28575" marB="28575"/>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lnSpc>
                          <a:spcPct val="100000"/>
                        </a:lnSpc>
                        <a:spcBef>
                          <a:spcPts val="0"/>
                        </a:spcBef>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 </a:t>
                      </a:r>
                      <a:endParaRPr lang="el-GR" sz="1400" dirty="0">
                        <a:effectLst/>
                        <a:latin typeface="Verdana" panose="020B0604030504040204" pitchFamily="34" charset="0"/>
                        <a:ea typeface="Verdana" panose="020B0604030504040204" pitchFamily="34" charset="0"/>
                        <a:cs typeface="Verdana" panose="020B0604030504040204" pitchFamily="34" charset="0"/>
                      </a:endParaRPr>
                    </a:p>
                  </a:txBody>
                  <a:tcPr marL="28575" marR="28575" marT="28575" marB="28575"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697462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8" y="1204816"/>
            <a:ext cx="63727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Metodologjia e vlerësimit </a:t>
            </a:r>
            <a:endParaRPr lang="el-GR" b="1" dirty="0"/>
          </a:p>
        </p:txBody>
      </p:sp>
      <p:sp>
        <p:nvSpPr>
          <p:cNvPr id="3" name="Rectangle 2"/>
          <p:cNvSpPr/>
          <p:nvPr/>
        </p:nvSpPr>
        <p:spPr>
          <a:xfrm>
            <a:off x="0" y="1592796"/>
            <a:ext cx="9144000" cy="2862322"/>
          </a:xfrm>
          <a:prstGeom prst="rect">
            <a:avLst/>
          </a:prstGeom>
        </p:spPr>
        <p:txBody>
          <a:bodyPr wrap="square">
            <a:spAutoFit/>
          </a:bodyPr>
          <a:lstStyle/>
          <a:p>
            <a:r>
              <a:rPr lang="sq-AL" dirty="0"/>
              <a:t>Metoda e saktë e vlerësimit për llogaritjen e rezultatit final për çdo tender në fazën e dhënies së kontratës duhet të përshkruhet në detaje në dokumentet e tenderit.</a:t>
            </a:r>
          </a:p>
          <a:p>
            <a:endParaRPr lang="sq-AL" dirty="0"/>
          </a:p>
          <a:p>
            <a:r>
              <a:rPr lang="sq-AL" dirty="0"/>
              <a:t> Ajo përcakton:</a:t>
            </a:r>
          </a:p>
          <a:p>
            <a:endParaRPr lang="en-US" dirty="0"/>
          </a:p>
          <a:p>
            <a:pPr marL="257175" indent="-257175">
              <a:buFont typeface="Arial" panose="020B0604020202020204" pitchFamily="34" charset="0"/>
              <a:buChar char="•"/>
            </a:pPr>
            <a:r>
              <a:rPr lang="sq-AL" sz="1500" dirty="0"/>
              <a:t>Pik</a:t>
            </a:r>
            <a:r>
              <a:rPr lang="en-US" sz="1500" dirty="0"/>
              <a:t>ë</a:t>
            </a:r>
            <a:r>
              <a:rPr lang="sq-AL" sz="1500" dirty="0"/>
              <a:t>t  minimale dhe maksimale që do të i jepet secilit kriter</a:t>
            </a:r>
            <a:r>
              <a:rPr lang="en-US" sz="1500" dirty="0"/>
              <a:t>;</a:t>
            </a:r>
          </a:p>
          <a:p>
            <a:pPr marL="257175" indent="-257175">
              <a:buFont typeface="Arial" panose="020B0604020202020204" pitchFamily="34" charset="0"/>
              <a:buChar char="•"/>
            </a:pPr>
            <a:r>
              <a:rPr lang="sq-AL" sz="1500" dirty="0"/>
              <a:t>Përqindja e mundshme maksimale për piket më shumë ose më pak  në rast se një tender i kalon ose pjesërisht përmbush kërkesat</a:t>
            </a:r>
            <a:r>
              <a:rPr lang="en-US" sz="1500" dirty="0"/>
              <a:t>;</a:t>
            </a:r>
          </a:p>
          <a:p>
            <a:pPr marL="257175" indent="-257175">
              <a:buFont typeface="Arial" panose="020B0604020202020204" pitchFamily="34" charset="0"/>
              <a:buChar char="•"/>
            </a:pPr>
            <a:r>
              <a:rPr lang="sq-AL" sz="1500" dirty="0"/>
              <a:t>Pesha për secilin kriter</a:t>
            </a:r>
            <a:r>
              <a:rPr lang="en-US" sz="1500" dirty="0"/>
              <a:t>;</a:t>
            </a:r>
          </a:p>
          <a:p>
            <a:pPr marL="257175" indent="-257175">
              <a:buFont typeface="Arial" panose="020B0604020202020204" pitchFamily="34" charset="0"/>
              <a:buChar char="•"/>
            </a:pPr>
            <a:r>
              <a:rPr lang="sq-AL" sz="1500" dirty="0"/>
              <a:t>Pesha për kriteret të cilat ndërlidhen me kosto dhe ato të cilat nuk ndërlidhen me kosto.</a:t>
            </a:r>
          </a:p>
          <a:p>
            <a:pPr marL="257175" indent="-257175">
              <a:buFont typeface="Arial" panose="020B0604020202020204" pitchFamily="34" charset="0"/>
              <a:buChar char="•"/>
            </a:pPr>
            <a:endParaRPr lang="en-US" sz="1500" dirty="0"/>
          </a:p>
        </p:txBody>
      </p:sp>
    </p:spTree>
    <p:extLst>
      <p:ext uri="{BB962C8B-B14F-4D97-AF65-F5344CB8AC3E}">
        <p14:creationId xmlns:p14="http://schemas.microsoft.com/office/powerpoint/2010/main" val="17475312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8" y="1204816"/>
            <a:ext cx="63727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Peshimi i çmimit </a:t>
            </a:r>
            <a:endParaRPr lang="en-US" dirty="0"/>
          </a:p>
        </p:txBody>
      </p:sp>
      <p:sp>
        <p:nvSpPr>
          <p:cNvPr id="5" name="TextBox 4"/>
          <p:cNvSpPr txBox="1"/>
          <p:nvPr/>
        </p:nvSpPr>
        <p:spPr>
          <a:xfrm>
            <a:off x="0" y="1592796"/>
            <a:ext cx="9144000" cy="1754326"/>
          </a:xfrm>
          <a:prstGeom prst="rect">
            <a:avLst/>
          </a:prstGeom>
          <a:noFill/>
        </p:spPr>
        <p:txBody>
          <a:bodyPr wrap="square" rtlCol="0">
            <a:spAutoFit/>
          </a:bodyPr>
          <a:lstStyle/>
          <a:p>
            <a:r>
              <a:rPr lang="sq-AL" dirty="0"/>
              <a:t>Në mënyrë që matematikisht t</a:t>
            </a:r>
            <a:r>
              <a:rPr lang="en-US" dirty="0"/>
              <a:t>ë</a:t>
            </a:r>
            <a:r>
              <a:rPr lang="sq-AL" dirty="0"/>
              <a:t> kombinohet rezultati i kritereve q</a:t>
            </a:r>
            <a:r>
              <a:rPr lang="en-US" dirty="0"/>
              <a:t>ë</a:t>
            </a:r>
            <a:r>
              <a:rPr lang="sq-AL" dirty="0"/>
              <a:t> nuk ndërlidhen me kosto me rezultatin e atyre q</a:t>
            </a:r>
            <a:r>
              <a:rPr lang="en-US" dirty="0"/>
              <a:t>ë</a:t>
            </a:r>
            <a:r>
              <a:rPr lang="sq-AL" dirty="0"/>
              <a:t> ndërlidhen me kosto (në shembullin specifik me çmimin).</a:t>
            </a:r>
          </a:p>
          <a:p>
            <a:r>
              <a:rPr lang="sq-AL" dirty="0"/>
              <a:t>Kriteret q</a:t>
            </a:r>
            <a:r>
              <a:rPr lang="en-US" dirty="0"/>
              <a:t>ë</a:t>
            </a:r>
            <a:r>
              <a:rPr lang="sq-AL" dirty="0"/>
              <a:t> ndërlidhen me kosto, që me siguri shprehen në njësi monetare, do të duhet të normalizohem në të njëjtën bazë me kriteret e përdoruara q</a:t>
            </a:r>
            <a:r>
              <a:rPr lang="en-US" dirty="0"/>
              <a:t>ë</a:t>
            </a:r>
            <a:r>
              <a:rPr lang="sq-AL" dirty="0"/>
              <a:t> nuk ndërlidhen me kosto, të cilave për shembull i epen 10 pik</a:t>
            </a:r>
            <a:r>
              <a:rPr lang="en-US" dirty="0"/>
              <a:t>ë</a:t>
            </a:r>
            <a:r>
              <a:rPr lang="sq-AL" dirty="0"/>
              <a:t>. </a:t>
            </a:r>
          </a:p>
          <a:p>
            <a:r>
              <a:rPr lang="sq-AL" dirty="0"/>
              <a:t>Formula q</a:t>
            </a:r>
            <a:r>
              <a:rPr lang="en-US" dirty="0"/>
              <a:t>ë</a:t>
            </a:r>
            <a:r>
              <a:rPr lang="sq-AL" dirty="0"/>
              <a:t> përdoret për normalizim është:</a:t>
            </a:r>
            <a:endParaRPr lang="en-US" dirty="0"/>
          </a:p>
        </p:txBody>
      </p:sp>
      <p:graphicFrame>
        <p:nvGraphicFramePr>
          <p:cNvPr id="6" name="Table 5"/>
          <p:cNvGraphicFramePr>
            <a:graphicFrameLocks noGrp="1"/>
          </p:cNvGraphicFramePr>
          <p:nvPr>
            <p:extLst/>
          </p:nvPr>
        </p:nvGraphicFramePr>
        <p:xfrm>
          <a:off x="3604235" y="3988616"/>
          <a:ext cx="3186354" cy="777240"/>
        </p:xfrm>
        <a:graphic>
          <a:graphicData uri="http://schemas.openxmlformats.org/drawingml/2006/table">
            <a:tbl>
              <a:tblPr firstRow="1" bandRow="1">
                <a:tableStyleId>{2D5ABB26-0587-4C30-8999-92F81FD0307C}</a:tableStyleId>
              </a:tblPr>
              <a:tblGrid>
                <a:gridCol w="3186354">
                  <a:extLst>
                    <a:ext uri="{9D8B030D-6E8A-4147-A177-3AD203B41FA5}">
                      <a16:colId xmlns:a16="http://schemas.microsoft.com/office/drawing/2014/main" xmlns="" val="20000"/>
                    </a:ext>
                  </a:extLst>
                </a:gridCol>
              </a:tblGrid>
              <a:tr h="480060">
                <a:tc>
                  <a:txBody>
                    <a:bodyPr/>
                    <a:lstStyle/>
                    <a:p>
                      <a:pPr algn="ctr"/>
                      <a:r>
                        <a:rPr lang="sq-AL" sz="1400" kern="1200" dirty="0">
                          <a:solidFill>
                            <a:schemeClr val="tx1"/>
                          </a:solidFill>
                          <a:latin typeface="+mn-lt"/>
                          <a:ea typeface="+mn-ea"/>
                          <a:cs typeface="+mn-cs"/>
                        </a:rPr>
                        <a:t>çmimin më i ulët i të gjitha ofertave </a:t>
                      </a:r>
                      <a:r>
                        <a:rPr lang="sq-AL" sz="1400" kern="1200" dirty="0" smtClean="0">
                          <a:solidFill>
                            <a:schemeClr val="tx1"/>
                          </a:solidFill>
                          <a:latin typeface="+mn-lt"/>
                          <a:ea typeface="+mn-ea"/>
                          <a:cs typeface="+mn-cs"/>
                        </a:rPr>
                        <a:t>të </a:t>
                      </a:r>
                      <a:r>
                        <a:rPr lang="sq-AL" sz="1400" kern="1200" dirty="0">
                          <a:solidFill>
                            <a:schemeClr val="tx1"/>
                          </a:solidFill>
                          <a:latin typeface="+mn-lt"/>
                          <a:ea typeface="+mn-ea"/>
                          <a:cs typeface="+mn-cs"/>
                        </a:rPr>
                        <a:t>vlerësuara </a:t>
                      </a:r>
                      <a:endParaRPr lang="el-GR" sz="1400" dirty="0"/>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4320">
                <a:tc>
                  <a:txBody>
                    <a:bodyPr/>
                    <a:lstStyle/>
                    <a:p>
                      <a:pPr algn="ctr"/>
                      <a:r>
                        <a:rPr lang="sq-AL" sz="1400" kern="1200" dirty="0">
                          <a:solidFill>
                            <a:schemeClr val="tx1"/>
                          </a:solidFill>
                          <a:latin typeface="+mn-lt"/>
                          <a:ea typeface="+mn-ea"/>
                          <a:cs typeface="+mn-cs"/>
                        </a:rPr>
                        <a:t>çmimi i tenderit (i)</a:t>
                      </a:r>
                      <a:endParaRPr lang="el-GR"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bl>
          </a:graphicData>
        </a:graphic>
      </p:graphicFrame>
      <p:sp>
        <p:nvSpPr>
          <p:cNvPr id="7" name="Rectangle 6"/>
          <p:cNvSpPr/>
          <p:nvPr/>
        </p:nvSpPr>
        <p:spPr>
          <a:xfrm>
            <a:off x="1507806" y="3988617"/>
            <a:ext cx="1620180" cy="923330"/>
          </a:xfrm>
          <a:prstGeom prst="rect">
            <a:avLst/>
          </a:prstGeom>
        </p:spPr>
        <p:txBody>
          <a:bodyPr wrap="square">
            <a:spAutoFit/>
          </a:bodyPr>
          <a:lstStyle/>
          <a:p>
            <a:pPr>
              <a:spcBef>
                <a:spcPts val="450"/>
              </a:spcBef>
            </a:pPr>
            <a:r>
              <a:rPr lang="sq-AL" dirty="0"/>
              <a:t>Çmimi i normalizuar i tenderit (i) </a:t>
            </a:r>
            <a:endParaRPr lang="en-US" dirty="0"/>
          </a:p>
        </p:txBody>
      </p:sp>
      <p:sp>
        <p:nvSpPr>
          <p:cNvPr id="8" name="TextBox 7"/>
          <p:cNvSpPr txBox="1"/>
          <p:nvPr/>
        </p:nvSpPr>
        <p:spPr>
          <a:xfrm>
            <a:off x="3127987" y="4092491"/>
            <a:ext cx="378307" cy="369332"/>
          </a:xfrm>
          <a:prstGeom prst="rect">
            <a:avLst/>
          </a:prstGeom>
          <a:noFill/>
        </p:spPr>
        <p:txBody>
          <a:bodyPr wrap="square" rtlCol="0">
            <a:spAutoFit/>
          </a:bodyPr>
          <a:lstStyle/>
          <a:p>
            <a:r>
              <a:rPr lang="en-US" dirty="0"/>
              <a:t>=</a:t>
            </a:r>
            <a:endParaRPr lang="el-GR" dirty="0"/>
          </a:p>
        </p:txBody>
      </p:sp>
      <p:sp>
        <p:nvSpPr>
          <p:cNvPr id="9" name="TextBox 8"/>
          <p:cNvSpPr txBox="1"/>
          <p:nvPr/>
        </p:nvSpPr>
        <p:spPr>
          <a:xfrm>
            <a:off x="6888529" y="4092491"/>
            <a:ext cx="620683" cy="369332"/>
          </a:xfrm>
          <a:prstGeom prst="rect">
            <a:avLst/>
          </a:prstGeom>
          <a:noFill/>
        </p:spPr>
        <p:txBody>
          <a:bodyPr wrap="none" rtlCol="0">
            <a:spAutoFit/>
          </a:bodyPr>
          <a:lstStyle/>
          <a:p>
            <a:r>
              <a:rPr lang="en-US" dirty="0"/>
              <a:t>x 10</a:t>
            </a:r>
            <a:endParaRPr lang="el-GR" dirty="0"/>
          </a:p>
        </p:txBody>
      </p:sp>
    </p:spTree>
    <p:extLst>
      <p:ext uri="{BB962C8B-B14F-4D97-AF65-F5344CB8AC3E}">
        <p14:creationId xmlns:p14="http://schemas.microsoft.com/office/powerpoint/2010/main" val="42319986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658" y="1204816"/>
            <a:ext cx="63727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b="1" dirty="0"/>
              <a:t>Vërejtjet përfundimtare</a:t>
            </a:r>
            <a:endParaRPr lang="el-GR" b="1" dirty="0"/>
          </a:p>
        </p:txBody>
      </p:sp>
      <p:sp>
        <p:nvSpPr>
          <p:cNvPr id="3" name="Rectangle 2"/>
          <p:cNvSpPr/>
          <p:nvPr/>
        </p:nvSpPr>
        <p:spPr>
          <a:xfrm>
            <a:off x="0" y="1706247"/>
            <a:ext cx="9144000" cy="3139321"/>
          </a:xfrm>
          <a:prstGeom prst="rect">
            <a:avLst/>
          </a:prstGeom>
        </p:spPr>
        <p:txBody>
          <a:bodyPr wrap="square">
            <a:spAutoFit/>
          </a:bodyPr>
          <a:lstStyle/>
          <a:p>
            <a:r>
              <a:rPr lang="sq-AL" sz="1500" dirty="0"/>
              <a:t>Vlerësimi për dhënie të kontratës, sidomos në rastin e kriterit të dhënies </a:t>
            </a:r>
            <a:r>
              <a:rPr lang="en-US" sz="1500" dirty="0"/>
              <a:t>TEMF</a:t>
            </a:r>
            <a:r>
              <a:rPr lang="sq-AL" sz="1500" dirty="0"/>
              <a:t>, është faza më e ndjeshme dhe m</a:t>
            </a:r>
            <a:r>
              <a:rPr lang="en-US" sz="1500" dirty="0"/>
              <a:t>ë</a:t>
            </a:r>
            <a:r>
              <a:rPr lang="sq-AL" sz="1500" dirty="0"/>
              <a:t> e komplikuar e vlerësimit</a:t>
            </a:r>
            <a:r>
              <a:rPr lang="sq-AL" sz="1500" dirty="0"/>
              <a:t>.</a:t>
            </a:r>
            <a:endParaRPr lang="en-US" sz="1500" dirty="0"/>
          </a:p>
          <a:p>
            <a:r>
              <a:rPr lang="sq-AL" sz="1500" dirty="0"/>
              <a:t>Mënyra për të  pasur një vlerësimi të rregullt b</a:t>
            </a:r>
            <a:r>
              <a:rPr lang="en-US" sz="1500" dirty="0"/>
              <a:t>ë</a:t>
            </a:r>
            <a:r>
              <a:rPr lang="sq-AL" sz="1500" dirty="0"/>
              <a:t>het q</a:t>
            </a:r>
            <a:r>
              <a:rPr lang="en-US" sz="1500" dirty="0"/>
              <a:t>ë</a:t>
            </a:r>
            <a:r>
              <a:rPr lang="sq-AL" sz="1500" dirty="0"/>
              <a:t> n</a:t>
            </a:r>
            <a:r>
              <a:rPr lang="en-US" sz="1500" dirty="0"/>
              <a:t>ë</a:t>
            </a:r>
            <a:r>
              <a:rPr lang="sq-AL" sz="1500" dirty="0"/>
              <a:t> fillim,  gjatë procedurave të planifikimit të prokurimit, kur përcaktohet problemi i Autoritetit Kontraktues dhe segmenti i tregut të synuar</a:t>
            </a:r>
            <a:r>
              <a:rPr lang="sq-AL" sz="1500" dirty="0"/>
              <a:t>.</a:t>
            </a:r>
            <a:endParaRPr lang="en-US" sz="1500" dirty="0"/>
          </a:p>
          <a:p>
            <a:r>
              <a:rPr lang="sq-AL" sz="1500" dirty="0"/>
              <a:t>Kriteri i përzgjedhur për dhënie dhe aplikimi i metodologjisë së përcaktuar t</a:t>
            </a:r>
            <a:r>
              <a:rPr lang="en-US" sz="1500" dirty="0"/>
              <a:t>ë</a:t>
            </a:r>
            <a:r>
              <a:rPr lang="sq-AL" sz="1500" dirty="0"/>
              <a:t> vlerësimit janë mjetet për të siguruar vlerën për para në përzgjedhjen e </a:t>
            </a:r>
            <a:r>
              <a:rPr lang="sq-AL" sz="1500" dirty="0" err="1"/>
              <a:t>kontraktorit</a:t>
            </a:r>
            <a:r>
              <a:rPr lang="sq-AL" sz="1500" dirty="0"/>
              <a:t>.</a:t>
            </a:r>
          </a:p>
          <a:p>
            <a:r>
              <a:rPr lang="sq-AL" sz="1500" dirty="0"/>
              <a:t>Udhëzimet në lidhje me përcaktimin e kritereve te dhënies kufizojnë autoritetin e autoritetit kontraktues për të zgjedhur kriteret që do të zbatoj. </a:t>
            </a:r>
          </a:p>
          <a:p>
            <a:r>
              <a:rPr lang="sq-AL" sz="1500" dirty="0"/>
              <a:t>Ato parandalojnë përdorimin e kritereve thjesht për të promovuar dhe nxitur politikat, të tilla si politikat mjedisore ose sociale, në qoftë se këto kritere nuk janë të lidhura me objektin e kontratës</a:t>
            </a:r>
            <a:r>
              <a:rPr lang="sq-AL" sz="1500" dirty="0"/>
              <a:t>.</a:t>
            </a:r>
            <a:r>
              <a:rPr lang="sq-AL" sz="1500" dirty="0"/>
              <a:t> </a:t>
            </a:r>
            <a:endParaRPr lang="en-US" sz="1500" dirty="0"/>
          </a:p>
          <a:p>
            <a:r>
              <a:rPr lang="sq-AL" sz="1500" dirty="0"/>
              <a:t>Autoriteti kontraktues nuk mund të rendit një tender më lartë se tjetri në bazë të një politike të mirë mjedisore që ofertuesi zbaton në kryerjen e aktiviteteve të tij.</a:t>
            </a:r>
            <a:endParaRPr lang="en-US" sz="1500" dirty="0"/>
          </a:p>
          <a:p>
            <a:endParaRPr lang="en-US" dirty="0"/>
          </a:p>
        </p:txBody>
      </p:sp>
    </p:spTree>
    <p:extLst>
      <p:ext uri="{BB962C8B-B14F-4D97-AF65-F5344CB8AC3E}">
        <p14:creationId xmlns:p14="http://schemas.microsoft.com/office/powerpoint/2010/main" val="1214682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30275"/>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a:t>
            </a:r>
            <a:r>
              <a:rPr lang="sq-AL" sz="2800" b="1" dirty="0" smtClean="0">
                <a:solidFill>
                  <a:schemeClr val="accent2">
                    <a:lumMod val="50000"/>
                  </a:schemeClr>
                </a:solidFill>
                <a:latin typeface="Cambria" panose="02040503050406030204" pitchFamily="18" charset="0"/>
                <a:ea typeface="Cambria" panose="02040503050406030204" pitchFamily="18" charset="0"/>
              </a:rPr>
              <a:t>publikimin- përdorimi i saj </a:t>
            </a: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791200"/>
          </a:xfrm>
        </p:spPr>
        <p:txBody>
          <a:bodyPr/>
          <a:lstStyle/>
          <a:p>
            <a:pPr marL="457200" lvl="1" indent="0">
              <a:buNone/>
            </a:pPr>
            <a:r>
              <a:rPr lang="sq-AL" sz="2000" b="1" dirty="0" smtClean="0">
                <a:latin typeface="Cambria" panose="02040503050406030204" pitchFamily="18" charset="0"/>
                <a:ea typeface="Cambria" panose="02040503050406030204" pitchFamily="18" charset="0"/>
              </a:rPr>
              <a:t>E </a:t>
            </a:r>
            <a:r>
              <a:rPr lang="en-US" sz="2000" b="1" dirty="0" err="1" smtClean="0">
                <a:latin typeface="Cambria" panose="02040503050406030204" pitchFamily="18" charset="0"/>
                <a:ea typeface="Cambria" panose="02040503050406030204" pitchFamily="18" charset="0"/>
              </a:rPr>
              <a:t>çfarëdo</a:t>
            </a:r>
            <a:r>
              <a:rPr lang="en-US" sz="2000" b="1" dirty="0" smtClean="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kontrate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publike</a:t>
            </a:r>
            <a:r>
              <a:rPr lang="en-US" sz="2000" b="1" dirty="0" smtClean="0">
                <a:latin typeface="Cambria" panose="02040503050406030204" pitchFamily="18" charset="0"/>
                <a:ea typeface="Cambria" panose="02040503050406030204" pitchFamily="18" charset="0"/>
              </a:rPr>
              <a:t>:</a:t>
            </a:r>
            <a:endParaRPr lang="sq-AL" sz="2000" b="1" dirty="0" smtClean="0">
              <a:latin typeface="Cambria" panose="02040503050406030204" pitchFamily="18" charset="0"/>
              <a:ea typeface="Cambria" panose="02040503050406030204" pitchFamily="18" charset="0"/>
            </a:endParaRPr>
          </a:p>
          <a:p>
            <a:pPr marL="457200" lvl="1" indent="0">
              <a:buNone/>
            </a:pPr>
            <a:endParaRPr lang="sq-AL" sz="2000" b="1"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a:t>
            </a:r>
            <a:r>
              <a:rPr lang="en-US" sz="2000" dirty="0" err="1" smtClean="0">
                <a:latin typeface="Cambria" panose="02040503050406030204" pitchFamily="18" charset="0"/>
                <a:ea typeface="Cambria" panose="02040503050406030204" pitchFamily="18" charset="0"/>
              </a:rPr>
              <a:t>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objektive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detyrueshme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teknike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artistike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ipet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operatori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caktuar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a:t>
            </a:r>
            <a:r>
              <a:rPr lang="en-US" sz="2000" dirty="0" err="1" smtClean="0">
                <a:latin typeface="Cambria" panose="02040503050406030204" pitchFamily="18" charset="0"/>
                <a:ea typeface="Cambria" panose="02040503050406030204" pitchFamily="18" charset="0"/>
              </a:rPr>
              <a:t>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mbrojtjes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drejtave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pronës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intelektuale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apo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industriale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apo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drejtave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ekskluzive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ipet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vetëm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operatori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caktuar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rPr>
              <a:t>N</a:t>
            </a:r>
            <a:r>
              <a:rPr lang="en-US" sz="2000" dirty="0" err="1" smtClean="0">
                <a:latin typeface="Cambria" panose="02040503050406030204" pitchFamily="18" charset="0"/>
                <a:ea typeface="Cambria" panose="02040503050406030204" pitchFamily="18" charset="0"/>
              </a:rPr>
              <a:t>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aq</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nevojshme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u="sng" dirty="0" err="1">
                <a:latin typeface="Cambria" panose="02040503050406030204" pitchFamily="18" charset="0"/>
                <a:ea typeface="Cambria" panose="02040503050406030204" pitchFamily="18" charset="0"/>
              </a:rPr>
              <a:t>emergjencave</a:t>
            </a:r>
            <a:r>
              <a:rPr lang="en-US" sz="2000" u="sng" dirty="0">
                <a:latin typeface="Cambria" panose="02040503050406030204" pitchFamily="18" charset="0"/>
                <a:ea typeface="Cambria" panose="02040503050406030204" pitchFamily="18" charset="0"/>
              </a:rPr>
              <a:t> </a:t>
            </a:r>
            <a:r>
              <a:rPr lang="en-US" sz="2000" u="sng" dirty="0" err="1">
                <a:latin typeface="Cambria" panose="02040503050406030204" pitchFamily="18" charset="0"/>
                <a:ea typeface="Cambria" panose="02040503050406030204" pitchFamily="18" charset="0"/>
              </a:rPr>
              <a:t>ekstreme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janë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shkaktuar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ngjarje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objektivisht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verifikueshme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cilat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pasur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mundësi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parashikohen</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arsye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përkatës</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kontraktues</a:t>
            </a:r>
            <a:r>
              <a:rPr lang="sq-AL" sz="2000" dirty="0" smtClean="0">
                <a:latin typeface="Cambria" panose="02040503050406030204" pitchFamily="18" charset="0"/>
                <a:ea typeface="Cambria" panose="02040503050406030204" pitchFamily="18" charset="0"/>
              </a:rPr>
              <a:t>.</a:t>
            </a:r>
          </a:p>
          <a:p>
            <a:pPr marL="457200" lvl="1" indent="0">
              <a:buNone/>
            </a:pPr>
            <a:endParaRPr lang="sq-AL"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A</a:t>
            </a:r>
            <a:r>
              <a:rPr lang="en-US" sz="2000" dirty="0" err="1" smtClean="0">
                <a:latin typeface="Cambria" panose="02040503050406030204" pitchFamily="18" charset="0"/>
                <a:ea typeface="Cambria" panose="02040503050406030204" pitchFamily="18" charset="0"/>
              </a:rPr>
              <a:t>utoriteti</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tillë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ta </a:t>
            </a:r>
            <a:r>
              <a:rPr lang="en-US" sz="2000" dirty="0" err="1">
                <a:latin typeface="Cambria" panose="02040503050406030204" pitchFamily="18" charset="0"/>
                <a:ea typeface="Cambria" panose="02040503050406030204" pitchFamily="18" charset="0"/>
              </a:rPr>
              <a:t>japë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kohën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kërkuar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ushtrimin</a:t>
            </a:r>
            <a:r>
              <a:rPr lang="en-US" sz="2000" dirty="0">
                <a:latin typeface="Cambria" panose="02040503050406030204" pitchFamily="18" charset="0"/>
                <a:ea typeface="Cambria" panose="02040503050406030204" pitchFamily="18" charset="0"/>
              </a:rPr>
              <a:t> e </a:t>
            </a:r>
            <a:r>
              <a:rPr lang="en-US" sz="2000" dirty="0" err="1" smtClean="0">
                <a:latin typeface="Cambria" panose="02040503050406030204" pitchFamily="18" charset="0"/>
                <a:ea typeface="Cambria" panose="02040503050406030204" pitchFamily="18" charset="0"/>
              </a:rPr>
              <a:t>cilës</a:t>
            </a: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do </a:t>
            </a:r>
            <a:r>
              <a:rPr lang="en-US" sz="2000" dirty="0" err="1">
                <a:latin typeface="Cambria" panose="02040503050406030204" pitchFamily="18" charset="0"/>
                <a:ea typeface="Cambria" panose="02040503050406030204" pitchFamily="18" charset="0"/>
              </a:rPr>
              <a:t>procedurë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tjetër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parashtrohet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këtë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ligj</a:t>
            </a:r>
            <a:r>
              <a:rPr lang="en-US" sz="2000" dirty="0">
                <a:latin typeface="Cambria" panose="02040503050406030204" pitchFamily="18" charset="0"/>
                <a:ea typeface="Cambria" panose="02040503050406030204" pitchFamily="18" charset="0"/>
              </a:rPr>
              <a:t>. </a:t>
            </a:r>
            <a:endParaRPr lang="sq-AL" sz="2000" dirty="0" smtClean="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7</a:t>
            </a:fld>
            <a:endParaRPr lang="en-US"/>
          </a:p>
        </p:txBody>
      </p:sp>
      <p:sp>
        <p:nvSpPr>
          <p:cNvPr id="5" name="Footer Placeholder 4"/>
          <p:cNvSpPr>
            <a:spLocks noGrp="1"/>
          </p:cNvSpPr>
          <p:nvPr>
            <p:ph type="ftr" sz="quarter" idx="11"/>
          </p:nvPr>
        </p:nvSpPr>
        <p:spPr>
          <a:xfrm>
            <a:off x="1295400" y="6356350"/>
            <a:ext cx="47244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11084254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4488" y="1705571"/>
            <a:ext cx="5915025" cy="434931"/>
          </a:xfrm>
        </p:spPr>
        <p:txBody>
          <a:bodyPr>
            <a:normAutofit/>
          </a:bodyPr>
          <a:lstStyle/>
          <a:p>
            <a:r>
              <a:rPr lang="it-IT" sz="1350" b="1" dirty="0"/>
              <a:t>Shembull/ kontratë pune</a:t>
            </a:r>
          </a:p>
        </p:txBody>
      </p:sp>
      <p:sp>
        <p:nvSpPr>
          <p:cNvPr id="3" name="Segnaposto contenuto 2"/>
          <p:cNvSpPr>
            <a:spLocks noGrp="1"/>
          </p:cNvSpPr>
          <p:nvPr>
            <p:ph idx="1"/>
          </p:nvPr>
        </p:nvSpPr>
        <p:spPr>
          <a:xfrm>
            <a:off x="1614488" y="2203483"/>
            <a:ext cx="5915025" cy="2771247"/>
          </a:xfrm>
        </p:spPr>
        <p:txBody>
          <a:bodyPr/>
          <a:lstStyle/>
          <a:p>
            <a:pPr marL="0" indent="0">
              <a:buNone/>
            </a:pPr>
            <a:r>
              <a:rPr lang="it-IT" sz="788" b="1" dirty="0"/>
              <a:t>Tema</a:t>
            </a:r>
            <a:r>
              <a:rPr lang="it-IT" sz="788" dirty="0"/>
              <a:t>: </a:t>
            </a:r>
            <a:r>
              <a:rPr lang="it-IT" sz="788" dirty="0" err="1"/>
              <a:t>Mirëmbajtja</a:t>
            </a:r>
            <a:r>
              <a:rPr lang="it-IT" sz="788" dirty="0"/>
              <a:t> e rrugëve(Torchiara Council, IT)</a:t>
            </a:r>
          </a:p>
          <a:p>
            <a:pPr marL="0" indent="0">
              <a:buNone/>
            </a:pPr>
            <a:r>
              <a:rPr lang="it-IT" sz="788" b="1" dirty="0"/>
              <a:t>Kriteri i dhënies : </a:t>
            </a:r>
            <a:r>
              <a:rPr lang="it-IT" sz="788" dirty="0"/>
              <a:t>MEAT (80/20)</a:t>
            </a:r>
          </a:p>
          <a:p>
            <a:pPr marL="0" indent="0">
              <a:buNone/>
            </a:pPr>
            <a:r>
              <a:rPr lang="it-IT" sz="788" b="1" dirty="0"/>
              <a:t>Kriteret e vlerësimit </a:t>
            </a:r>
            <a:r>
              <a:rPr lang="it-IT" sz="788" dirty="0"/>
              <a:t>: cilësore dhe sasiore</a:t>
            </a:r>
          </a:p>
          <a:p>
            <a:pPr marL="0" indent="0">
              <a:buNone/>
            </a:pPr>
            <a:r>
              <a:rPr lang="it-IT" sz="788" dirty="0"/>
              <a:t>itative</a:t>
            </a:r>
            <a:endParaRPr lang="it-IT" dirty="0"/>
          </a:p>
          <a:p>
            <a:pPr marL="0" indent="0">
              <a:buNone/>
            </a:pPr>
            <a:endParaRPr lang="it-IT" dirty="0"/>
          </a:p>
        </p:txBody>
      </p:sp>
      <p:graphicFrame>
        <p:nvGraphicFramePr>
          <p:cNvPr id="5" name="Tabella 4"/>
          <p:cNvGraphicFramePr>
            <a:graphicFrameLocks noGrp="1"/>
          </p:cNvGraphicFramePr>
          <p:nvPr>
            <p:extLst/>
          </p:nvPr>
        </p:nvGraphicFramePr>
        <p:xfrm>
          <a:off x="267787" y="2871187"/>
          <a:ext cx="8007532" cy="2488127"/>
        </p:xfrm>
        <a:graphic>
          <a:graphicData uri="http://schemas.openxmlformats.org/drawingml/2006/table">
            <a:tbl>
              <a:tblPr firstRow="1" bandRow="1">
                <a:tableStyleId>{5C22544A-7EE6-4342-B048-85BDC9FD1C3A}</a:tableStyleId>
              </a:tblPr>
              <a:tblGrid>
                <a:gridCol w="626090">
                  <a:extLst>
                    <a:ext uri="{9D8B030D-6E8A-4147-A177-3AD203B41FA5}">
                      <a16:colId xmlns:a16="http://schemas.microsoft.com/office/drawing/2014/main" xmlns="" val="231144632"/>
                    </a:ext>
                  </a:extLst>
                </a:gridCol>
                <a:gridCol w="6444848">
                  <a:extLst>
                    <a:ext uri="{9D8B030D-6E8A-4147-A177-3AD203B41FA5}">
                      <a16:colId xmlns:a16="http://schemas.microsoft.com/office/drawing/2014/main" xmlns="" val="4092856421"/>
                    </a:ext>
                  </a:extLst>
                </a:gridCol>
                <a:gridCol w="936594">
                  <a:extLst>
                    <a:ext uri="{9D8B030D-6E8A-4147-A177-3AD203B41FA5}">
                      <a16:colId xmlns:a16="http://schemas.microsoft.com/office/drawing/2014/main" xmlns="" val="4095994158"/>
                    </a:ext>
                  </a:extLst>
                </a:gridCol>
              </a:tblGrid>
              <a:tr h="167089">
                <a:tc>
                  <a:txBody>
                    <a:bodyPr/>
                    <a:lstStyle/>
                    <a:p>
                      <a:r>
                        <a:rPr lang="it-IT" sz="700" b="1" dirty="0"/>
                        <a:t>Kriteret</a:t>
                      </a:r>
                      <a:endParaRPr lang="it-IT" sz="700" dirty="0"/>
                    </a:p>
                  </a:txBody>
                  <a:tcPr marL="51435" marR="51435" marT="25718" marB="25718"/>
                </a:tc>
                <a:tc>
                  <a:txBody>
                    <a:bodyPr/>
                    <a:lstStyle/>
                    <a:p>
                      <a:pPr algn="ctr"/>
                      <a:r>
                        <a:rPr lang="it-IT" sz="700" dirty="0" err="1"/>
                        <a:t>Përshkrimi</a:t>
                      </a:r>
                      <a:endParaRPr lang="it-IT" sz="700" dirty="0"/>
                    </a:p>
                  </a:txBody>
                  <a:tcPr marL="51435" marR="51435" marT="25718" marB="25718"/>
                </a:tc>
                <a:tc>
                  <a:txBody>
                    <a:bodyPr/>
                    <a:lstStyle/>
                    <a:p>
                      <a:r>
                        <a:rPr lang="it-IT" sz="700" dirty="0" err="1"/>
                        <a:t>Matja</a:t>
                      </a:r>
                      <a:endParaRPr lang="it-IT" sz="700" dirty="0"/>
                    </a:p>
                  </a:txBody>
                  <a:tcPr marL="51435" marR="51435" marT="25718" marB="25718"/>
                </a:tc>
                <a:extLst>
                  <a:ext uri="{0D108BD9-81ED-4DB2-BD59-A6C34878D82A}">
                    <a16:rowId xmlns:a16="http://schemas.microsoft.com/office/drawing/2014/main" xmlns="" val="2421436220"/>
                  </a:ext>
                </a:extLst>
              </a:tr>
              <a:tr h="462915">
                <a:tc>
                  <a:txBody>
                    <a:bodyPr/>
                    <a:lstStyle/>
                    <a:p>
                      <a:r>
                        <a:rPr lang="it-IT" sz="700" dirty="0"/>
                        <a:t>1</a:t>
                      </a:r>
                    </a:p>
                  </a:txBody>
                  <a:tcPr marL="51435" marR="51435" marT="25718" marB="25718"/>
                </a:tc>
                <a:tc>
                  <a:txBody>
                    <a:bodyPr/>
                    <a:lstStyle/>
                    <a:p>
                      <a:r>
                        <a:rPr lang="en-US" sz="700" dirty="0" err="1"/>
                        <a:t>Ndërhyrjet</a:t>
                      </a:r>
                      <a:r>
                        <a:rPr lang="en-US" sz="700" dirty="0"/>
                        <a:t> </a:t>
                      </a:r>
                      <a:r>
                        <a:rPr lang="en-US" sz="700" dirty="0" err="1"/>
                        <a:t>për</a:t>
                      </a:r>
                      <a:r>
                        <a:rPr lang="en-US" sz="700" dirty="0"/>
                        <a:t> </a:t>
                      </a:r>
                      <a:r>
                        <a:rPr lang="en-US" sz="700" dirty="0" err="1"/>
                        <a:t>përmirësimin</a:t>
                      </a:r>
                      <a:r>
                        <a:rPr lang="en-US" sz="700" dirty="0"/>
                        <a:t> e </a:t>
                      </a:r>
                      <a:r>
                        <a:rPr lang="en-US" sz="700" dirty="0" err="1"/>
                        <a:t>cilësisë</a:t>
                      </a:r>
                      <a:r>
                        <a:rPr lang="en-US" sz="700" dirty="0"/>
                        <a:t>, të </a:t>
                      </a:r>
                      <a:r>
                        <a:rPr lang="en-US" sz="700" dirty="0" err="1"/>
                        <a:t>qenësishme</a:t>
                      </a:r>
                      <a:r>
                        <a:rPr lang="en-US" sz="700" dirty="0"/>
                        <a:t> </a:t>
                      </a:r>
                      <a:r>
                        <a:rPr lang="en-US" sz="700" dirty="0" err="1"/>
                        <a:t>për</a:t>
                      </a:r>
                      <a:r>
                        <a:rPr lang="en-US" sz="700" dirty="0"/>
                        <a:t> </a:t>
                      </a:r>
                      <a:r>
                        <a:rPr lang="en-US" sz="700" dirty="0" err="1"/>
                        <a:t>karakteristikat</a:t>
                      </a:r>
                      <a:r>
                        <a:rPr lang="en-US" sz="700" dirty="0"/>
                        <a:t> e </a:t>
                      </a:r>
                      <a:r>
                        <a:rPr lang="en-US" sz="700" dirty="0" err="1"/>
                        <a:t>vlerës</a:t>
                      </a:r>
                      <a:r>
                        <a:rPr lang="en-US" sz="700" dirty="0"/>
                        <a:t> </a:t>
                      </a:r>
                      <a:r>
                        <a:rPr lang="en-US" sz="700" dirty="0" err="1"/>
                        <a:t>teknike</a:t>
                      </a:r>
                      <a:r>
                        <a:rPr lang="en-US" sz="700" dirty="0"/>
                        <a:t> </a:t>
                      </a:r>
                      <a:r>
                        <a:rPr lang="en-US" sz="700" dirty="0" err="1"/>
                        <a:t>dhe</a:t>
                      </a:r>
                      <a:r>
                        <a:rPr lang="en-US" sz="700" dirty="0"/>
                        <a:t> </a:t>
                      </a:r>
                      <a:r>
                        <a:rPr lang="en-US" sz="700" dirty="0" err="1"/>
                        <a:t>veçorive</a:t>
                      </a:r>
                      <a:r>
                        <a:rPr lang="en-US" sz="700" dirty="0"/>
                        <a:t> </a:t>
                      </a:r>
                      <a:r>
                        <a:rPr lang="en-US" sz="700" dirty="0" err="1"/>
                        <a:t>inovative</a:t>
                      </a:r>
                      <a:r>
                        <a:rPr lang="en-US" sz="700" dirty="0"/>
                        <a:t> (</a:t>
                      </a:r>
                      <a:r>
                        <a:rPr lang="en-US" sz="700" dirty="0" err="1"/>
                        <a:t>propozime</a:t>
                      </a:r>
                      <a:r>
                        <a:rPr lang="en-US" sz="700" dirty="0"/>
                        <a:t> </a:t>
                      </a:r>
                      <a:r>
                        <a:rPr lang="en-US" sz="700" dirty="0" err="1"/>
                        <a:t>që</a:t>
                      </a:r>
                      <a:r>
                        <a:rPr lang="en-US" sz="700" dirty="0"/>
                        <a:t> </a:t>
                      </a:r>
                      <a:r>
                        <a:rPr lang="en-US" sz="700" dirty="0" err="1"/>
                        <a:t>synojnë</a:t>
                      </a:r>
                      <a:r>
                        <a:rPr lang="en-US" sz="700" dirty="0"/>
                        <a:t> </a:t>
                      </a:r>
                      <a:r>
                        <a:rPr lang="en-US" sz="700" dirty="0" err="1"/>
                        <a:t>përmirësimin</a:t>
                      </a:r>
                      <a:r>
                        <a:rPr lang="en-US" sz="700" dirty="0"/>
                        <a:t> e </a:t>
                      </a:r>
                      <a:r>
                        <a:rPr lang="en-US" sz="700" dirty="0" err="1"/>
                        <a:t>karakteristikave</a:t>
                      </a:r>
                      <a:r>
                        <a:rPr lang="en-US" sz="700" dirty="0"/>
                        <a:t> të </a:t>
                      </a:r>
                      <a:r>
                        <a:rPr lang="en-US" sz="700" dirty="0" err="1"/>
                        <a:t>rezistencës</a:t>
                      </a:r>
                      <a:r>
                        <a:rPr lang="en-US" sz="700" dirty="0"/>
                        <a:t> </a:t>
                      </a:r>
                      <a:r>
                        <a:rPr lang="en-US" sz="700" dirty="0" err="1"/>
                        <a:t>dhe</a:t>
                      </a:r>
                      <a:r>
                        <a:rPr lang="en-US" sz="700" dirty="0"/>
                        <a:t> </a:t>
                      </a:r>
                      <a:r>
                        <a:rPr lang="en-US" sz="700" dirty="0" err="1"/>
                        <a:t>qëndrueshmërisë</a:t>
                      </a:r>
                      <a:r>
                        <a:rPr lang="en-US" sz="700" dirty="0"/>
                        <a:t> </a:t>
                      </a:r>
                      <a:r>
                        <a:rPr lang="en-US" sz="700" dirty="0" err="1"/>
                        <a:t>së</a:t>
                      </a:r>
                      <a:r>
                        <a:rPr lang="en-US" sz="700" dirty="0"/>
                        <a:t> </a:t>
                      </a:r>
                      <a:r>
                        <a:rPr lang="en-US" sz="700" dirty="0" err="1"/>
                        <a:t>materialeve</a:t>
                      </a:r>
                      <a:r>
                        <a:rPr lang="en-US" sz="700" dirty="0"/>
                        <a:t> </a:t>
                      </a:r>
                      <a:r>
                        <a:rPr lang="en-US" sz="700" dirty="0" err="1"/>
                        <a:t>rrugore</a:t>
                      </a:r>
                      <a:r>
                        <a:rPr lang="en-US" sz="700" dirty="0"/>
                        <a:t>, </a:t>
                      </a:r>
                      <a:r>
                        <a:rPr lang="en-US" sz="700" dirty="0" err="1"/>
                        <a:t>zgjidhje</a:t>
                      </a:r>
                      <a:r>
                        <a:rPr lang="en-US" sz="700" dirty="0"/>
                        <a:t> </a:t>
                      </a:r>
                      <a:r>
                        <a:rPr lang="en-US" sz="700" dirty="0" err="1"/>
                        <a:t>për</a:t>
                      </a:r>
                      <a:r>
                        <a:rPr lang="en-US" sz="700" dirty="0"/>
                        <a:t> të </a:t>
                      </a:r>
                      <a:r>
                        <a:rPr lang="en-US" sz="700" dirty="0" err="1"/>
                        <a:t>përmirësuar</a:t>
                      </a:r>
                      <a:r>
                        <a:rPr lang="en-US" sz="700" dirty="0"/>
                        <a:t> </a:t>
                      </a:r>
                      <a:r>
                        <a:rPr lang="en-US" sz="700" dirty="0" err="1"/>
                        <a:t>karakteristikat</a:t>
                      </a:r>
                      <a:r>
                        <a:rPr lang="en-US" sz="700" dirty="0"/>
                        <a:t> e </a:t>
                      </a:r>
                      <a:r>
                        <a:rPr lang="en-US" sz="700" dirty="0" err="1"/>
                        <a:t>qëndrueshmërisë</a:t>
                      </a:r>
                      <a:r>
                        <a:rPr lang="en-US" sz="700" dirty="0"/>
                        <a:t> </a:t>
                      </a:r>
                      <a:r>
                        <a:rPr lang="en-US" sz="700" dirty="0" err="1"/>
                        <a:t>dhe</a:t>
                      </a:r>
                      <a:r>
                        <a:rPr lang="en-US" sz="700" dirty="0"/>
                        <a:t> </a:t>
                      </a:r>
                      <a:r>
                        <a:rPr lang="en-US" sz="700" dirty="0" err="1"/>
                        <a:t>përputhshmërisë</a:t>
                      </a:r>
                      <a:r>
                        <a:rPr lang="en-US" sz="700" dirty="0"/>
                        <a:t> </a:t>
                      </a:r>
                      <a:r>
                        <a:rPr lang="en-US" sz="700" dirty="0" err="1"/>
                        <a:t>së</a:t>
                      </a:r>
                      <a:r>
                        <a:rPr lang="en-US" sz="700" dirty="0"/>
                        <a:t> </a:t>
                      </a:r>
                      <a:r>
                        <a:rPr lang="en-US" sz="700" dirty="0" err="1"/>
                        <a:t>materialeve</a:t>
                      </a:r>
                      <a:r>
                        <a:rPr lang="en-US" sz="700" dirty="0"/>
                        <a:t>, </a:t>
                      </a:r>
                      <a:r>
                        <a:rPr lang="en-US" sz="700" dirty="0" err="1"/>
                        <a:t>zgjidhje</a:t>
                      </a:r>
                      <a:r>
                        <a:rPr lang="en-US" sz="700" dirty="0"/>
                        <a:t> </a:t>
                      </a:r>
                      <a:r>
                        <a:rPr lang="en-US" sz="700" dirty="0" err="1"/>
                        <a:t>që</a:t>
                      </a:r>
                      <a:r>
                        <a:rPr lang="en-US" sz="700" dirty="0"/>
                        <a:t> </a:t>
                      </a:r>
                      <a:r>
                        <a:rPr lang="en-US" sz="700" dirty="0" err="1"/>
                        <a:t>synojnë</a:t>
                      </a:r>
                      <a:r>
                        <a:rPr lang="en-US" sz="700" dirty="0"/>
                        <a:t> </a:t>
                      </a:r>
                      <a:r>
                        <a:rPr lang="en-US" sz="700" dirty="0" err="1"/>
                        <a:t>përmirësimin</a:t>
                      </a:r>
                      <a:r>
                        <a:rPr lang="en-US" sz="700" dirty="0"/>
                        <a:t> e </a:t>
                      </a:r>
                      <a:r>
                        <a:rPr lang="en-US" sz="700" dirty="0" err="1"/>
                        <a:t>karakteristikave</a:t>
                      </a:r>
                      <a:r>
                        <a:rPr lang="en-US" sz="700" dirty="0"/>
                        <a:t> të </a:t>
                      </a:r>
                      <a:r>
                        <a:rPr lang="en-US" sz="700" dirty="0" err="1"/>
                        <a:t>inovacionit</a:t>
                      </a:r>
                      <a:r>
                        <a:rPr lang="en-US" sz="700" dirty="0"/>
                        <a:t> të </a:t>
                      </a:r>
                      <a:r>
                        <a:rPr lang="en-US" sz="700" dirty="0" err="1"/>
                        <a:t>materialeve</a:t>
                      </a:r>
                      <a:r>
                        <a:rPr lang="en-US" sz="700" dirty="0"/>
                        <a:t>)</a:t>
                      </a:r>
                      <a:endParaRPr lang="it-IT" sz="700" dirty="0"/>
                    </a:p>
                  </a:txBody>
                  <a:tcPr marL="51435" marR="51435" marT="25718" marB="25718"/>
                </a:tc>
                <a:tc>
                  <a:txBody>
                    <a:bodyPr/>
                    <a:lstStyle/>
                    <a:p>
                      <a:r>
                        <a:rPr lang="it-IT" sz="700" dirty="0"/>
                        <a:t>15</a:t>
                      </a:r>
                    </a:p>
                  </a:txBody>
                  <a:tcPr marL="51435" marR="51435" marT="25718" marB="25718"/>
                </a:tc>
                <a:extLst>
                  <a:ext uri="{0D108BD9-81ED-4DB2-BD59-A6C34878D82A}">
                    <a16:rowId xmlns:a16="http://schemas.microsoft.com/office/drawing/2014/main" xmlns="" val="126427070"/>
                  </a:ext>
                </a:extLst>
              </a:tr>
              <a:tr h="462915">
                <a:tc>
                  <a:txBody>
                    <a:bodyPr/>
                    <a:lstStyle/>
                    <a:p>
                      <a:r>
                        <a:rPr lang="it-IT" sz="700" dirty="0"/>
                        <a:t>2</a:t>
                      </a:r>
                    </a:p>
                  </a:txBody>
                  <a:tcPr marL="51435" marR="51435" marT="25718" marB="25718"/>
                </a:tc>
                <a:tc>
                  <a:txBody>
                    <a:bodyPr/>
                    <a:lstStyle/>
                    <a:p>
                      <a:r>
                        <a:rPr lang="it-IT" sz="700" dirty="0"/>
                        <a:t>Barrierat dhe shenjat rrugore</a:t>
                      </a:r>
                    </a:p>
                    <a:p>
                      <a:r>
                        <a:rPr lang="it-IT" sz="700" dirty="0"/>
                        <a:t>2.1 Përmirësimi i peizazhit të barrierës. Propozim në lidhje me përdorimin e rrugëve me tabela të përputhshme me peizazhin</a:t>
                      </a:r>
                    </a:p>
                    <a:p>
                      <a:r>
                        <a:rPr lang="it-IT" sz="700" dirty="0"/>
                        <a:t>2.2 Përmirësimi i rrugës me tabela. Propozim se si të integrohet sinjali ekzistues me rrugët me shenja shtesë, me qëllim zvogëlimin e rrezikut dhe përmirësimin e dukshmërisë</a:t>
                      </a:r>
                      <a:r>
                        <a:rPr lang="en-US" sz="700" baseline="0" dirty="0"/>
                        <a:t>.</a:t>
                      </a:r>
                      <a:r>
                        <a:rPr lang="en-US" sz="700" dirty="0"/>
                        <a:t> </a:t>
                      </a:r>
                      <a:endParaRPr lang="it-IT" sz="700" dirty="0"/>
                    </a:p>
                  </a:txBody>
                  <a:tcPr marL="51435" marR="51435" marT="25718" marB="25718"/>
                </a:tc>
                <a:tc>
                  <a:txBody>
                    <a:bodyPr/>
                    <a:lstStyle/>
                    <a:p>
                      <a:r>
                        <a:rPr lang="it-IT" sz="700" dirty="0"/>
                        <a:t>2.1    5 </a:t>
                      </a:r>
                      <a:r>
                        <a:rPr lang="it-IT" sz="700" dirty="0" err="1"/>
                        <a:t>pike</a:t>
                      </a:r>
                      <a:r>
                        <a:rPr lang="it-IT" sz="700" dirty="0"/>
                        <a:t> </a:t>
                      </a:r>
                    </a:p>
                    <a:p>
                      <a:r>
                        <a:rPr lang="it-IT" sz="700" dirty="0"/>
                        <a:t>2.2    5 </a:t>
                      </a:r>
                      <a:r>
                        <a:rPr lang="it-IT" sz="700" dirty="0" err="1"/>
                        <a:t>pike</a:t>
                      </a:r>
                      <a:endParaRPr lang="it-IT" sz="700" dirty="0"/>
                    </a:p>
                  </a:txBody>
                  <a:tcPr marL="51435" marR="51435" marT="25718" marB="25718"/>
                </a:tc>
                <a:extLst>
                  <a:ext uri="{0D108BD9-81ED-4DB2-BD59-A6C34878D82A}">
                    <a16:rowId xmlns:a16="http://schemas.microsoft.com/office/drawing/2014/main" xmlns="" val="2267834199"/>
                  </a:ext>
                </a:extLst>
              </a:tr>
              <a:tr h="360045">
                <a:tc>
                  <a:txBody>
                    <a:bodyPr/>
                    <a:lstStyle/>
                    <a:p>
                      <a:r>
                        <a:rPr lang="it-IT" sz="700" dirty="0"/>
                        <a:t>3</a:t>
                      </a:r>
                    </a:p>
                  </a:txBody>
                  <a:tcPr marL="51435" marR="51435" marT="25718" marB="25718"/>
                </a:tc>
                <a:tc>
                  <a:txBody>
                    <a:bodyPr/>
                    <a:lstStyle/>
                    <a:p>
                      <a:r>
                        <a:rPr lang="en-US" sz="700" dirty="0" err="1"/>
                        <a:t>Ndërhyrjet</a:t>
                      </a:r>
                      <a:r>
                        <a:rPr lang="en-US" sz="700" dirty="0"/>
                        <a:t> </a:t>
                      </a:r>
                      <a:r>
                        <a:rPr lang="en-US" sz="700" dirty="0" err="1"/>
                        <a:t>për</a:t>
                      </a:r>
                      <a:r>
                        <a:rPr lang="en-US" sz="700" dirty="0"/>
                        <a:t> </a:t>
                      </a:r>
                      <a:r>
                        <a:rPr lang="en-US" sz="700" dirty="0" err="1"/>
                        <a:t>përmirësimin</a:t>
                      </a:r>
                      <a:r>
                        <a:rPr lang="en-US" sz="700" dirty="0"/>
                        <a:t> e </a:t>
                      </a:r>
                      <a:r>
                        <a:rPr lang="en-US" sz="700" dirty="0" err="1"/>
                        <a:t>cilësisë</a:t>
                      </a:r>
                      <a:r>
                        <a:rPr lang="en-US" sz="700" dirty="0"/>
                        <a:t> </a:t>
                      </a:r>
                      <a:r>
                        <a:rPr lang="en-US" sz="700" dirty="0" err="1"/>
                        <a:t>janë</a:t>
                      </a:r>
                      <a:r>
                        <a:rPr lang="en-US" sz="700" dirty="0"/>
                        <a:t> të </a:t>
                      </a:r>
                      <a:r>
                        <a:rPr lang="en-US" sz="700" dirty="0" err="1"/>
                        <a:t>natyrshme</a:t>
                      </a:r>
                      <a:r>
                        <a:rPr lang="en-US" sz="700" dirty="0"/>
                        <a:t> në </a:t>
                      </a:r>
                      <a:r>
                        <a:rPr lang="en-US" sz="700" dirty="0" err="1"/>
                        <a:t>karakteristikat</a:t>
                      </a:r>
                      <a:r>
                        <a:rPr lang="en-US" sz="700" dirty="0"/>
                        <a:t> </a:t>
                      </a:r>
                      <a:r>
                        <a:rPr lang="en-US" sz="700" dirty="0" err="1"/>
                        <a:t>estetike</a:t>
                      </a:r>
                      <a:r>
                        <a:rPr lang="en-US" sz="700" dirty="0"/>
                        <a:t> </a:t>
                      </a:r>
                      <a:r>
                        <a:rPr lang="en-US" sz="700" dirty="0" err="1"/>
                        <a:t>dhe</a:t>
                      </a:r>
                      <a:r>
                        <a:rPr lang="en-US" sz="700" dirty="0"/>
                        <a:t> </a:t>
                      </a:r>
                      <a:r>
                        <a:rPr lang="en-US" sz="700" dirty="0" err="1"/>
                        <a:t>praktikueshmërinë</a:t>
                      </a:r>
                      <a:r>
                        <a:rPr lang="en-US" sz="700" dirty="0"/>
                        <a:t> </a:t>
                      </a:r>
                      <a:r>
                        <a:rPr lang="en-US" sz="700" dirty="0" err="1"/>
                        <a:t>dhe</a:t>
                      </a:r>
                      <a:r>
                        <a:rPr lang="en-US" sz="700" dirty="0"/>
                        <a:t> </a:t>
                      </a:r>
                      <a:r>
                        <a:rPr lang="en-US" sz="700" dirty="0" err="1"/>
                        <a:t>dukshmërinë</a:t>
                      </a:r>
                      <a:r>
                        <a:rPr lang="en-US" sz="700" dirty="0"/>
                        <a:t> (</a:t>
                      </a:r>
                      <a:r>
                        <a:rPr lang="en-US" sz="700" dirty="0" err="1"/>
                        <a:t>Për</a:t>
                      </a:r>
                      <a:r>
                        <a:rPr lang="en-US" sz="700" dirty="0"/>
                        <a:t> </a:t>
                      </a:r>
                      <a:r>
                        <a:rPr lang="en-US" sz="700" dirty="0" err="1"/>
                        <a:t>shembull</a:t>
                      </a:r>
                      <a:r>
                        <a:rPr lang="en-US" sz="700" dirty="0"/>
                        <a:t>: </a:t>
                      </a:r>
                      <a:r>
                        <a:rPr lang="en-US" sz="700" dirty="0" err="1"/>
                        <a:t>zgjidhje</a:t>
                      </a:r>
                      <a:r>
                        <a:rPr lang="en-US" sz="700" dirty="0"/>
                        <a:t> </a:t>
                      </a:r>
                      <a:r>
                        <a:rPr lang="en-US" sz="700" dirty="0" err="1"/>
                        <a:t>që</a:t>
                      </a:r>
                      <a:r>
                        <a:rPr lang="en-US" sz="700" dirty="0"/>
                        <a:t> </a:t>
                      </a:r>
                      <a:r>
                        <a:rPr lang="en-US" sz="700" dirty="0" err="1"/>
                        <a:t>synojnë</a:t>
                      </a:r>
                      <a:r>
                        <a:rPr lang="en-US" sz="700" dirty="0"/>
                        <a:t> </a:t>
                      </a:r>
                      <a:r>
                        <a:rPr lang="en-US" sz="700" dirty="0" err="1"/>
                        <a:t>përmirësimin</a:t>
                      </a:r>
                      <a:r>
                        <a:rPr lang="en-US" sz="700" dirty="0"/>
                        <a:t> e </a:t>
                      </a:r>
                      <a:r>
                        <a:rPr lang="en-US" sz="700" dirty="0" err="1"/>
                        <a:t>karakteristikave</a:t>
                      </a:r>
                      <a:r>
                        <a:rPr lang="en-US" sz="700" dirty="0"/>
                        <a:t> </a:t>
                      </a:r>
                      <a:r>
                        <a:rPr lang="en-US" sz="700" dirty="0" err="1"/>
                        <a:t>estetike</a:t>
                      </a:r>
                      <a:r>
                        <a:rPr lang="en-US" sz="700" dirty="0"/>
                        <a:t> të </a:t>
                      </a:r>
                      <a:r>
                        <a:rPr lang="en-US" sz="700" dirty="0" err="1"/>
                        <a:t>sipërfaqeve</a:t>
                      </a:r>
                      <a:r>
                        <a:rPr lang="en-US" sz="700" dirty="0"/>
                        <a:t> të </a:t>
                      </a:r>
                      <a:r>
                        <a:rPr lang="en-US" sz="700" dirty="0" err="1"/>
                        <a:t>rrugëve</a:t>
                      </a:r>
                      <a:r>
                        <a:rPr lang="en-US" sz="700" dirty="0"/>
                        <a:t> </a:t>
                      </a:r>
                      <a:r>
                        <a:rPr lang="en-US" sz="700" dirty="0" err="1"/>
                        <a:t>dhe</a:t>
                      </a:r>
                      <a:r>
                        <a:rPr lang="en-US" sz="700" dirty="0"/>
                        <a:t> </a:t>
                      </a:r>
                      <a:r>
                        <a:rPr lang="en-US" sz="700" dirty="0" err="1"/>
                        <a:t>veprave</a:t>
                      </a:r>
                      <a:r>
                        <a:rPr lang="en-US" sz="700" dirty="0"/>
                        <a:t> të </a:t>
                      </a:r>
                      <a:r>
                        <a:rPr lang="en-US" sz="700" dirty="0" err="1"/>
                        <a:t>artit</a:t>
                      </a:r>
                      <a:r>
                        <a:rPr lang="en-US" sz="700" dirty="0"/>
                        <a:t>, </a:t>
                      </a:r>
                      <a:r>
                        <a:rPr lang="en-US" sz="700" dirty="0" err="1"/>
                        <a:t>zgjidhje</a:t>
                      </a:r>
                      <a:r>
                        <a:rPr lang="en-US" sz="700" dirty="0"/>
                        <a:t> të </a:t>
                      </a:r>
                      <a:r>
                        <a:rPr lang="en-US" sz="700" dirty="0" err="1"/>
                        <a:t>dizajnuara</a:t>
                      </a:r>
                      <a:r>
                        <a:rPr lang="en-US" sz="700" dirty="0"/>
                        <a:t> </a:t>
                      </a:r>
                      <a:r>
                        <a:rPr lang="en-US" sz="700" dirty="0" err="1"/>
                        <a:t>për</a:t>
                      </a:r>
                      <a:r>
                        <a:rPr lang="en-US" sz="700" dirty="0"/>
                        <a:t> të </a:t>
                      </a:r>
                      <a:r>
                        <a:rPr lang="en-US" sz="700" dirty="0" err="1"/>
                        <a:t>përmirësuar</a:t>
                      </a:r>
                      <a:r>
                        <a:rPr lang="en-US" sz="700" dirty="0"/>
                        <a:t> </a:t>
                      </a:r>
                      <a:r>
                        <a:rPr lang="en-US" sz="700" dirty="0" err="1"/>
                        <a:t>praktikueshmërinë</a:t>
                      </a:r>
                      <a:r>
                        <a:rPr lang="en-US" sz="700" dirty="0"/>
                        <a:t> </a:t>
                      </a:r>
                      <a:r>
                        <a:rPr lang="en-US" sz="700" dirty="0" err="1"/>
                        <a:t>dhe</a:t>
                      </a:r>
                      <a:r>
                        <a:rPr lang="en-US" sz="700" dirty="0"/>
                        <a:t> </a:t>
                      </a:r>
                      <a:r>
                        <a:rPr lang="en-US" sz="700" dirty="0" err="1"/>
                        <a:t>dukshmërinë</a:t>
                      </a:r>
                      <a:r>
                        <a:rPr lang="en-US" sz="700" dirty="0"/>
                        <a:t> e </a:t>
                      </a:r>
                      <a:r>
                        <a:rPr lang="en-US" sz="700" dirty="0" err="1"/>
                        <a:t>rrugëve</a:t>
                      </a:r>
                      <a:r>
                        <a:rPr lang="en-US" sz="700" dirty="0"/>
                        <a:t>, </a:t>
                      </a:r>
                      <a:r>
                        <a:rPr lang="en-US" sz="700" dirty="0" err="1"/>
                        <a:t>kyqjeve</a:t>
                      </a:r>
                      <a:r>
                        <a:rPr lang="en-US" sz="700" dirty="0"/>
                        <a:t> </a:t>
                      </a:r>
                      <a:r>
                        <a:rPr lang="en-US" sz="700" dirty="0" err="1"/>
                        <a:t>dhe</a:t>
                      </a:r>
                      <a:r>
                        <a:rPr lang="en-US" sz="700" dirty="0"/>
                        <a:t> </a:t>
                      </a:r>
                      <a:r>
                        <a:rPr lang="en-US" sz="700" dirty="0" err="1"/>
                        <a:t>kryqëzimeve</a:t>
                      </a:r>
                      <a:r>
                        <a:rPr lang="en-US" sz="700" dirty="0"/>
                        <a:t>, </a:t>
                      </a:r>
                      <a:r>
                        <a:rPr lang="en-US" sz="700" dirty="0" err="1"/>
                        <a:t>etj</a:t>
                      </a:r>
                      <a:r>
                        <a:rPr lang="en-US" sz="700" dirty="0"/>
                        <a:t>.)</a:t>
                      </a:r>
                      <a:endParaRPr lang="it-IT" sz="700" dirty="0"/>
                    </a:p>
                  </a:txBody>
                  <a:tcPr marL="51435" marR="51435" marT="25718" marB="25718"/>
                </a:tc>
                <a:tc>
                  <a:txBody>
                    <a:bodyPr/>
                    <a:lstStyle/>
                    <a:p>
                      <a:r>
                        <a:rPr lang="it-IT" sz="700" dirty="0"/>
                        <a:t>15</a:t>
                      </a:r>
                    </a:p>
                  </a:txBody>
                  <a:tcPr marL="51435" marR="51435" marT="25718" marB="25718"/>
                </a:tc>
                <a:extLst>
                  <a:ext uri="{0D108BD9-81ED-4DB2-BD59-A6C34878D82A}">
                    <a16:rowId xmlns:a16="http://schemas.microsoft.com/office/drawing/2014/main" xmlns="" val="2025045912"/>
                  </a:ext>
                </a:extLst>
              </a:tr>
              <a:tr h="360045">
                <a:tc>
                  <a:txBody>
                    <a:bodyPr/>
                    <a:lstStyle/>
                    <a:p>
                      <a:r>
                        <a:rPr lang="it-IT" sz="700" dirty="0"/>
                        <a:t>4</a:t>
                      </a:r>
                    </a:p>
                  </a:txBody>
                  <a:tcPr marL="51435" marR="51435" marT="25718" marB="25718"/>
                </a:tc>
                <a:tc>
                  <a:txBody>
                    <a:bodyPr/>
                    <a:lstStyle/>
                    <a:p>
                      <a:r>
                        <a:rPr lang="en-US" sz="700" dirty="0" err="1"/>
                        <a:t>Reduktim</a:t>
                      </a:r>
                      <a:r>
                        <a:rPr lang="en-US" sz="700" dirty="0"/>
                        <a:t> </a:t>
                      </a:r>
                      <a:r>
                        <a:rPr lang="en-US" sz="700" dirty="0" err="1"/>
                        <a:t>i</a:t>
                      </a:r>
                      <a:r>
                        <a:rPr lang="en-US" sz="700" dirty="0"/>
                        <a:t> </a:t>
                      </a:r>
                      <a:r>
                        <a:rPr lang="en-US" sz="700" dirty="0" err="1"/>
                        <a:t>Kohëve</a:t>
                      </a:r>
                      <a:r>
                        <a:rPr lang="en-US" sz="700" dirty="0"/>
                        <a:t> të </a:t>
                      </a:r>
                      <a:r>
                        <a:rPr lang="en-US" sz="700" dirty="0" err="1"/>
                        <a:t>Realizimit</a:t>
                      </a:r>
                      <a:r>
                        <a:rPr lang="en-US" sz="700" dirty="0"/>
                        <a:t> të </a:t>
                      </a:r>
                      <a:r>
                        <a:rPr lang="en-US" sz="700" dirty="0" err="1"/>
                        <a:t>Veprave</a:t>
                      </a:r>
                      <a:endParaRPr lang="it-IT" sz="700" dirty="0"/>
                    </a:p>
                  </a:txBody>
                  <a:tcPr marL="51435" marR="51435" marT="25718" marB="25718"/>
                </a:tc>
                <a:tc>
                  <a:txBody>
                    <a:bodyPr/>
                    <a:lstStyle/>
                    <a:p>
                      <a:r>
                        <a:rPr lang="it-IT" sz="700" dirty="0"/>
                        <a:t>0&lt;x&lt;5%</a:t>
                      </a:r>
                      <a:r>
                        <a:rPr lang="it-IT" sz="700" baseline="0" dirty="0"/>
                        <a:t>  5 </a:t>
                      </a:r>
                      <a:r>
                        <a:rPr lang="it-IT" sz="700" baseline="0" dirty="0" err="1"/>
                        <a:t>pike</a:t>
                      </a:r>
                      <a:endParaRPr lang="it-IT" sz="700" baseline="0" dirty="0"/>
                    </a:p>
                    <a:p>
                      <a:r>
                        <a:rPr lang="it-IT" sz="700" baseline="0" dirty="0"/>
                        <a:t>5&lt;x&lt;10% 10 </a:t>
                      </a:r>
                      <a:r>
                        <a:rPr lang="it-IT" sz="700" baseline="0" dirty="0" err="1"/>
                        <a:t>pike</a:t>
                      </a:r>
                      <a:endParaRPr lang="it-IT" sz="700" dirty="0"/>
                    </a:p>
                  </a:txBody>
                  <a:tcPr marL="51435" marR="51435" marT="25718" marB="25718"/>
                </a:tc>
                <a:extLst>
                  <a:ext uri="{0D108BD9-81ED-4DB2-BD59-A6C34878D82A}">
                    <a16:rowId xmlns:a16="http://schemas.microsoft.com/office/drawing/2014/main" xmlns="" val="1730102738"/>
                  </a:ext>
                </a:extLst>
              </a:tr>
              <a:tr h="288401">
                <a:tc>
                  <a:txBody>
                    <a:bodyPr/>
                    <a:lstStyle/>
                    <a:p>
                      <a:r>
                        <a:rPr lang="it-IT" sz="700" dirty="0"/>
                        <a:t>5</a:t>
                      </a:r>
                    </a:p>
                  </a:txBody>
                  <a:tcPr marL="51435" marR="51435" marT="25718" marB="25718"/>
                </a:tc>
                <a:tc>
                  <a:txBody>
                    <a:bodyPr/>
                    <a:lstStyle/>
                    <a:p>
                      <a:r>
                        <a:rPr lang="en-US" sz="700" dirty="0" err="1"/>
                        <a:t>Shërbimet</a:t>
                      </a:r>
                      <a:r>
                        <a:rPr lang="en-US" sz="700" dirty="0"/>
                        <a:t> e </a:t>
                      </a:r>
                      <a:r>
                        <a:rPr lang="en-US" sz="700" dirty="0" err="1"/>
                        <a:t>mëvonshme</a:t>
                      </a:r>
                      <a:r>
                        <a:rPr lang="en-US" sz="700" dirty="0"/>
                        <a:t> të </a:t>
                      </a:r>
                      <a:r>
                        <a:rPr lang="en-US" sz="700" dirty="0" err="1"/>
                        <a:t>ndihmës</a:t>
                      </a:r>
                      <a:r>
                        <a:rPr lang="en-US" sz="700" dirty="0"/>
                        <a:t> </a:t>
                      </a:r>
                      <a:r>
                        <a:rPr lang="en-US" sz="700" dirty="0" err="1"/>
                        <a:t>dhe</a:t>
                      </a:r>
                      <a:r>
                        <a:rPr lang="en-US" sz="700" dirty="0"/>
                        <a:t> </a:t>
                      </a:r>
                      <a:r>
                        <a:rPr lang="en-US" sz="700" dirty="0" err="1"/>
                        <a:t>mirëmbajtjes</a:t>
                      </a:r>
                      <a:r>
                        <a:rPr lang="en-US" sz="700" dirty="0"/>
                        <a:t>. (</a:t>
                      </a:r>
                      <a:r>
                        <a:rPr lang="en-US" sz="700" dirty="0" err="1"/>
                        <a:t>zgjidhje</a:t>
                      </a:r>
                      <a:r>
                        <a:rPr lang="en-US" sz="700" dirty="0"/>
                        <a:t> </a:t>
                      </a:r>
                      <a:r>
                        <a:rPr lang="en-US" sz="700" dirty="0" err="1"/>
                        <a:t>që</a:t>
                      </a:r>
                      <a:r>
                        <a:rPr lang="en-US" sz="700" dirty="0"/>
                        <a:t> </a:t>
                      </a:r>
                      <a:r>
                        <a:rPr lang="en-US" sz="700" dirty="0" err="1"/>
                        <a:t>synojnë</a:t>
                      </a:r>
                      <a:r>
                        <a:rPr lang="en-US" sz="700" dirty="0"/>
                        <a:t> </a:t>
                      </a:r>
                      <a:r>
                        <a:rPr lang="en-US" sz="700" dirty="0" err="1"/>
                        <a:t>përmirësimin</a:t>
                      </a:r>
                      <a:r>
                        <a:rPr lang="en-US" sz="700" dirty="0"/>
                        <a:t> e </a:t>
                      </a:r>
                      <a:r>
                        <a:rPr lang="en-US" sz="700" dirty="0" err="1"/>
                        <a:t>karakteristikave</a:t>
                      </a:r>
                      <a:r>
                        <a:rPr lang="en-US" sz="700" dirty="0"/>
                        <a:t> të </a:t>
                      </a:r>
                      <a:r>
                        <a:rPr lang="en-US" sz="700" dirty="0" err="1"/>
                        <a:t>mirëmbajtjes</a:t>
                      </a:r>
                      <a:r>
                        <a:rPr lang="en-US" sz="700" dirty="0"/>
                        <a:t> </a:t>
                      </a:r>
                      <a:r>
                        <a:rPr lang="en-US" sz="700" dirty="0" err="1"/>
                        <a:t>së</a:t>
                      </a:r>
                      <a:r>
                        <a:rPr lang="en-US" sz="700" dirty="0"/>
                        <a:t> </a:t>
                      </a:r>
                      <a:r>
                        <a:rPr lang="en-US" sz="700" dirty="0" err="1"/>
                        <a:t>rrugëve</a:t>
                      </a:r>
                      <a:r>
                        <a:rPr lang="en-US" sz="700" dirty="0"/>
                        <a:t> duke </a:t>
                      </a:r>
                      <a:r>
                        <a:rPr lang="en-US" sz="700" dirty="0" err="1"/>
                        <a:t>treguar</a:t>
                      </a:r>
                      <a:r>
                        <a:rPr lang="en-US" sz="700" dirty="0"/>
                        <a:t> </a:t>
                      </a:r>
                      <a:r>
                        <a:rPr lang="en-US" sz="700" dirty="0" err="1"/>
                        <a:t>llojin</a:t>
                      </a:r>
                      <a:r>
                        <a:rPr lang="en-US" sz="700" dirty="0"/>
                        <a:t>, </a:t>
                      </a:r>
                      <a:r>
                        <a:rPr lang="en-US" sz="700" dirty="0" err="1"/>
                        <a:t>metodologjinë</a:t>
                      </a:r>
                      <a:r>
                        <a:rPr lang="en-US" sz="700" dirty="0"/>
                        <a:t>, </a:t>
                      </a:r>
                      <a:r>
                        <a:rPr lang="en-US" sz="700" dirty="0" err="1"/>
                        <a:t>shpeshtësinë</a:t>
                      </a:r>
                      <a:r>
                        <a:rPr lang="en-US" sz="700" dirty="0"/>
                        <a:t>, </a:t>
                      </a:r>
                      <a:r>
                        <a:rPr lang="en-US" sz="700" dirty="0" err="1"/>
                        <a:t>asistencën</a:t>
                      </a:r>
                      <a:r>
                        <a:rPr lang="en-US" sz="700" dirty="0"/>
                        <a:t>, </a:t>
                      </a:r>
                      <a:r>
                        <a:rPr lang="en-US" sz="700" dirty="0" err="1"/>
                        <a:t>kostot</a:t>
                      </a:r>
                      <a:r>
                        <a:rPr lang="en-US" sz="700" dirty="0"/>
                        <a:t> </a:t>
                      </a:r>
                      <a:r>
                        <a:rPr lang="en-US" sz="700" dirty="0" err="1"/>
                        <a:t>dhe</a:t>
                      </a:r>
                      <a:r>
                        <a:rPr lang="en-US" sz="700" dirty="0"/>
                        <a:t> </a:t>
                      </a:r>
                      <a:r>
                        <a:rPr lang="en-US" sz="700" dirty="0" err="1"/>
                        <a:t>kohëzgjatjen</a:t>
                      </a:r>
                      <a:r>
                        <a:rPr lang="en-US" sz="700" dirty="0"/>
                        <a:t> e </a:t>
                      </a:r>
                      <a:r>
                        <a:rPr lang="en-US" sz="700" dirty="0" err="1"/>
                        <a:t>shërbimeve</a:t>
                      </a:r>
                      <a:r>
                        <a:rPr lang="en-US" sz="700" dirty="0"/>
                        <a:t> të </a:t>
                      </a:r>
                      <a:r>
                        <a:rPr lang="en-US" sz="700" dirty="0" err="1"/>
                        <a:t>ofruara</a:t>
                      </a:r>
                      <a:r>
                        <a:rPr lang="en-US" sz="700" dirty="0"/>
                        <a:t>)</a:t>
                      </a:r>
                      <a:endParaRPr lang="it-IT" sz="700" dirty="0"/>
                    </a:p>
                  </a:txBody>
                  <a:tcPr marL="51435" marR="51435" marT="25718" marB="25718"/>
                </a:tc>
                <a:tc>
                  <a:txBody>
                    <a:bodyPr/>
                    <a:lstStyle/>
                    <a:p>
                      <a:r>
                        <a:rPr lang="it-IT" sz="700" dirty="0"/>
                        <a:t>15</a:t>
                      </a:r>
                    </a:p>
                  </a:txBody>
                  <a:tcPr marL="51435" marR="51435" marT="25718" marB="25718"/>
                </a:tc>
                <a:extLst>
                  <a:ext uri="{0D108BD9-81ED-4DB2-BD59-A6C34878D82A}">
                    <a16:rowId xmlns:a16="http://schemas.microsoft.com/office/drawing/2014/main" xmlns="" val="3638561976"/>
                  </a:ext>
                </a:extLst>
              </a:tr>
              <a:tr h="360045">
                <a:tc>
                  <a:txBody>
                    <a:bodyPr/>
                    <a:lstStyle/>
                    <a:p>
                      <a:r>
                        <a:rPr lang="it-IT" sz="700" dirty="0"/>
                        <a:t>6</a:t>
                      </a:r>
                    </a:p>
                  </a:txBody>
                  <a:tcPr marL="51435" marR="51435" marT="25718" marB="25718"/>
                </a:tc>
                <a:tc>
                  <a:txBody>
                    <a:bodyPr/>
                    <a:lstStyle/>
                    <a:p>
                      <a:r>
                        <a:rPr lang="en-US" sz="700" dirty="0" err="1"/>
                        <a:t>Organizimi</a:t>
                      </a:r>
                      <a:r>
                        <a:rPr lang="en-US" sz="700" dirty="0"/>
                        <a:t> </a:t>
                      </a:r>
                      <a:r>
                        <a:rPr lang="en-US" sz="700" dirty="0" err="1"/>
                        <a:t>i</a:t>
                      </a:r>
                      <a:r>
                        <a:rPr lang="en-US" sz="700" dirty="0"/>
                        <a:t> </a:t>
                      </a:r>
                      <a:r>
                        <a:rPr lang="en-US" sz="700" dirty="0" err="1"/>
                        <a:t>vendpunimit</a:t>
                      </a:r>
                      <a:r>
                        <a:rPr lang="en-US" sz="700" dirty="0"/>
                        <a:t>, </a:t>
                      </a:r>
                      <a:r>
                        <a:rPr lang="en-US" sz="700" dirty="0" err="1"/>
                        <a:t>metodat</a:t>
                      </a:r>
                      <a:r>
                        <a:rPr lang="en-US" sz="700" dirty="0"/>
                        <a:t> </a:t>
                      </a:r>
                      <a:r>
                        <a:rPr lang="en-US" sz="700" dirty="0" err="1"/>
                        <a:t>ekzekutive</a:t>
                      </a:r>
                      <a:r>
                        <a:rPr lang="en-US" sz="700" dirty="0"/>
                        <a:t>, </a:t>
                      </a:r>
                      <a:r>
                        <a:rPr lang="en-US" sz="700" dirty="0" err="1"/>
                        <a:t>kualifikimet</a:t>
                      </a:r>
                      <a:r>
                        <a:rPr lang="en-US" sz="700" dirty="0"/>
                        <a:t> e </a:t>
                      </a:r>
                      <a:r>
                        <a:rPr lang="en-US" sz="700" dirty="0" err="1"/>
                        <a:t>personelit</a:t>
                      </a:r>
                      <a:r>
                        <a:rPr lang="en-US" sz="700" dirty="0"/>
                        <a:t>, </a:t>
                      </a:r>
                      <a:r>
                        <a:rPr lang="en-US" sz="700" dirty="0" err="1"/>
                        <a:t>certifikimet</a:t>
                      </a:r>
                      <a:r>
                        <a:rPr lang="en-US" sz="700" dirty="0"/>
                        <a:t> e </a:t>
                      </a:r>
                      <a:r>
                        <a:rPr lang="en-US" sz="700" dirty="0" err="1"/>
                        <a:t>kompanive</a:t>
                      </a:r>
                      <a:r>
                        <a:rPr lang="en-US" sz="700" dirty="0"/>
                        <a:t>, </a:t>
                      </a:r>
                      <a:r>
                        <a:rPr lang="en-US" sz="700" dirty="0" err="1"/>
                        <a:t>kompensimi</a:t>
                      </a:r>
                      <a:r>
                        <a:rPr lang="en-US" sz="700" dirty="0"/>
                        <a:t> </a:t>
                      </a:r>
                      <a:r>
                        <a:rPr lang="en-US" sz="700" dirty="0" err="1"/>
                        <a:t>mjedisor</a:t>
                      </a:r>
                      <a:r>
                        <a:rPr lang="en-US" sz="700" dirty="0"/>
                        <a:t>. (</a:t>
                      </a:r>
                      <a:r>
                        <a:rPr lang="en-US" sz="700" dirty="0" err="1"/>
                        <a:t>zgjidhje</a:t>
                      </a:r>
                      <a:r>
                        <a:rPr lang="en-US" sz="700" dirty="0"/>
                        <a:t> </a:t>
                      </a:r>
                      <a:r>
                        <a:rPr lang="en-US" sz="700" dirty="0" err="1"/>
                        <a:t>që</a:t>
                      </a:r>
                      <a:r>
                        <a:rPr lang="en-US" sz="700" dirty="0"/>
                        <a:t> </a:t>
                      </a:r>
                      <a:r>
                        <a:rPr lang="en-US" sz="700" dirty="0" err="1"/>
                        <a:t>synojnë</a:t>
                      </a:r>
                      <a:r>
                        <a:rPr lang="en-US" sz="700" dirty="0"/>
                        <a:t> </a:t>
                      </a:r>
                      <a:r>
                        <a:rPr lang="en-US" sz="700" dirty="0" err="1"/>
                        <a:t>reduktimin</a:t>
                      </a:r>
                      <a:r>
                        <a:rPr lang="en-US" sz="700" dirty="0"/>
                        <a:t> e </a:t>
                      </a:r>
                      <a:r>
                        <a:rPr lang="en-US" sz="700" dirty="0" err="1"/>
                        <a:t>ndërhyrjeve</a:t>
                      </a:r>
                      <a:r>
                        <a:rPr lang="en-US" sz="700" dirty="0"/>
                        <a:t> në </a:t>
                      </a:r>
                      <a:r>
                        <a:rPr lang="en-US" sz="700" dirty="0" err="1"/>
                        <a:t>aspektet</a:t>
                      </a:r>
                      <a:r>
                        <a:rPr lang="en-US" sz="700" dirty="0"/>
                        <a:t> </a:t>
                      </a:r>
                      <a:r>
                        <a:rPr lang="en-US" sz="700" dirty="0" err="1"/>
                        <a:t>mjedisore</a:t>
                      </a:r>
                      <a:r>
                        <a:rPr lang="en-US" sz="700" dirty="0"/>
                        <a:t>, </a:t>
                      </a:r>
                      <a:r>
                        <a:rPr lang="en-US" sz="700" dirty="0" err="1"/>
                        <a:t>metodat</a:t>
                      </a:r>
                      <a:r>
                        <a:rPr lang="en-US" sz="700" dirty="0"/>
                        <a:t> </a:t>
                      </a:r>
                      <a:r>
                        <a:rPr lang="en-US" sz="700" dirty="0" err="1"/>
                        <a:t>ekzekutive</a:t>
                      </a:r>
                      <a:r>
                        <a:rPr lang="en-US" sz="700" dirty="0"/>
                        <a:t> të </a:t>
                      </a:r>
                      <a:r>
                        <a:rPr lang="en-US" sz="700" dirty="0" err="1"/>
                        <a:t>ndërhyrjeve</a:t>
                      </a:r>
                      <a:r>
                        <a:rPr lang="en-US" sz="700" dirty="0"/>
                        <a:t> </a:t>
                      </a:r>
                      <a:r>
                        <a:rPr lang="en-US" sz="700" dirty="0" err="1"/>
                        <a:t>që</a:t>
                      </a:r>
                      <a:r>
                        <a:rPr lang="en-US" sz="700" dirty="0"/>
                        <a:t> </a:t>
                      </a:r>
                      <a:r>
                        <a:rPr lang="en-US" sz="700" dirty="0" err="1"/>
                        <a:t>duhen</a:t>
                      </a:r>
                      <a:r>
                        <a:rPr lang="en-US" sz="700" dirty="0"/>
                        <a:t> </a:t>
                      </a:r>
                      <a:r>
                        <a:rPr lang="en-US" sz="700" dirty="0" err="1"/>
                        <a:t>mbrojtur</a:t>
                      </a:r>
                      <a:r>
                        <a:rPr lang="en-US" sz="700" dirty="0"/>
                        <a:t> </a:t>
                      </a:r>
                      <a:r>
                        <a:rPr lang="en-US" sz="700" dirty="0" err="1"/>
                        <a:t>dhe</a:t>
                      </a:r>
                      <a:r>
                        <a:rPr lang="en-US" sz="700" dirty="0"/>
                        <a:t> </a:t>
                      </a:r>
                      <a:r>
                        <a:rPr lang="en-US" sz="700" dirty="0" err="1"/>
                        <a:t>përmirësuar</a:t>
                      </a:r>
                      <a:r>
                        <a:rPr lang="en-US" sz="700" dirty="0"/>
                        <a:t>, </a:t>
                      </a:r>
                      <a:r>
                        <a:rPr lang="en-US" sz="700" dirty="0" err="1"/>
                        <a:t>kualifikimet</a:t>
                      </a:r>
                      <a:r>
                        <a:rPr lang="en-US" sz="700" dirty="0"/>
                        <a:t>/</a:t>
                      </a:r>
                      <a:r>
                        <a:rPr lang="en-US" sz="700" dirty="0" err="1"/>
                        <a:t>çertifikatat</a:t>
                      </a:r>
                      <a:r>
                        <a:rPr lang="en-US" sz="700" dirty="0"/>
                        <a:t> )</a:t>
                      </a:r>
                      <a:endParaRPr lang="it-IT" sz="700" dirty="0"/>
                    </a:p>
                  </a:txBody>
                  <a:tcPr marL="51435" marR="51435" marT="25718" marB="25718"/>
                </a:tc>
                <a:tc>
                  <a:txBody>
                    <a:bodyPr/>
                    <a:lstStyle/>
                    <a:p>
                      <a:r>
                        <a:rPr lang="it-IT" sz="700" dirty="0"/>
                        <a:t>15</a:t>
                      </a:r>
                    </a:p>
                  </a:txBody>
                  <a:tcPr marL="51435" marR="51435" marT="25718" marB="25718"/>
                </a:tc>
                <a:extLst>
                  <a:ext uri="{0D108BD9-81ED-4DB2-BD59-A6C34878D82A}">
                    <a16:rowId xmlns:a16="http://schemas.microsoft.com/office/drawing/2014/main" xmlns="" val="2215240683"/>
                  </a:ext>
                </a:extLst>
              </a:tr>
            </a:tbl>
          </a:graphicData>
        </a:graphic>
      </p:graphicFrame>
    </p:spTree>
    <p:extLst>
      <p:ext uri="{BB962C8B-B14F-4D97-AF65-F5344CB8AC3E}">
        <p14:creationId xmlns:p14="http://schemas.microsoft.com/office/powerpoint/2010/main" val="29502799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4488" y="1721317"/>
            <a:ext cx="5915025" cy="251234"/>
          </a:xfrm>
        </p:spPr>
        <p:txBody>
          <a:bodyPr>
            <a:normAutofit fontScale="90000"/>
          </a:bodyPr>
          <a:lstStyle/>
          <a:p>
            <a:r>
              <a:rPr lang="it-IT" sz="1350" b="1" dirty="0"/>
              <a:t>Shembull/shërbime</a:t>
            </a:r>
          </a:p>
        </p:txBody>
      </p:sp>
      <p:sp>
        <p:nvSpPr>
          <p:cNvPr id="3" name="Segnaposto contenuto 2"/>
          <p:cNvSpPr>
            <a:spLocks noGrp="1"/>
          </p:cNvSpPr>
          <p:nvPr>
            <p:ph idx="1"/>
          </p:nvPr>
        </p:nvSpPr>
        <p:spPr>
          <a:xfrm>
            <a:off x="1614488" y="2067024"/>
            <a:ext cx="5915025" cy="2870968"/>
          </a:xfrm>
        </p:spPr>
        <p:txBody>
          <a:bodyPr>
            <a:normAutofit/>
          </a:bodyPr>
          <a:lstStyle/>
          <a:p>
            <a:pPr marL="0" indent="0">
              <a:buNone/>
            </a:pPr>
            <a:r>
              <a:rPr lang="it-IT" sz="619" b="1" dirty="0"/>
              <a:t>Tema: Furnizimi me vetura mesatare; kriteri i dhënies: MISH (70/30); kriteret e vlerësimit: sasiore</a:t>
            </a:r>
            <a:endParaRPr lang="it-IT" sz="619" dirty="0"/>
          </a:p>
          <a:p>
            <a:pPr marL="0" indent="0">
              <a:buNone/>
            </a:pPr>
            <a:r>
              <a:rPr lang="it-IT" sz="619" dirty="0"/>
              <a:t> </a:t>
            </a:r>
          </a:p>
        </p:txBody>
      </p:sp>
      <p:graphicFrame>
        <p:nvGraphicFramePr>
          <p:cNvPr id="4" name="Tabella 3"/>
          <p:cNvGraphicFramePr>
            <a:graphicFrameLocks noGrp="1"/>
          </p:cNvGraphicFramePr>
          <p:nvPr>
            <p:extLst/>
          </p:nvPr>
        </p:nvGraphicFramePr>
        <p:xfrm>
          <a:off x="254727" y="2322119"/>
          <a:ext cx="8523514" cy="3164693"/>
        </p:xfrm>
        <a:graphic>
          <a:graphicData uri="http://schemas.openxmlformats.org/drawingml/2006/table">
            <a:tbl>
              <a:tblPr firstRow="1" bandRow="1">
                <a:tableStyleId>{5C22544A-7EE6-4342-B048-85BDC9FD1C3A}</a:tableStyleId>
              </a:tblPr>
              <a:tblGrid>
                <a:gridCol w="519320">
                  <a:extLst>
                    <a:ext uri="{9D8B030D-6E8A-4147-A177-3AD203B41FA5}">
                      <a16:colId xmlns:a16="http://schemas.microsoft.com/office/drawing/2014/main" xmlns="" val="165941200"/>
                    </a:ext>
                  </a:extLst>
                </a:gridCol>
                <a:gridCol w="7306596">
                  <a:extLst>
                    <a:ext uri="{9D8B030D-6E8A-4147-A177-3AD203B41FA5}">
                      <a16:colId xmlns:a16="http://schemas.microsoft.com/office/drawing/2014/main" xmlns="" val="1682777752"/>
                    </a:ext>
                  </a:extLst>
                </a:gridCol>
                <a:gridCol w="697598">
                  <a:extLst>
                    <a:ext uri="{9D8B030D-6E8A-4147-A177-3AD203B41FA5}">
                      <a16:colId xmlns:a16="http://schemas.microsoft.com/office/drawing/2014/main" xmlns="" val="318970500"/>
                    </a:ext>
                  </a:extLst>
                </a:gridCol>
              </a:tblGrid>
              <a:tr h="239447">
                <a:tc>
                  <a:txBody>
                    <a:bodyPr/>
                    <a:lstStyle/>
                    <a:p>
                      <a:r>
                        <a:rPr lang="it-IT" sz="600" b="1" dirty="0"/>
                        <a:t>Kriteri</a:t>
                      </a:r>
                      <a:endParaRPr lang="it-IT" sz="600" dirty="0"/>
                    </a:p>
                  </a:txBody>
                  <a:tcPr marL="51435" marR="51435" marT="25718" marB="25718"/>
                </a:tc>
                <a:tc>
                  <a:txBody>
                    <a:bodyPr/>
                    <a:lstStyle/>
                    <a:p>
                      <a:pPr algn="ctr"/>
                      <a:r>
                        <a:rPr lang="it-IT" sz="600" dirty="0"/>
                        <a:t>Përshkrim</a:t>
                      </a:r>
                    </a:p>
                  </a:txBody>
                  <a:tcPr marL="51435" marR="51435" marT="25718" marB="25718"/>
                </a:tc>
                <a:tc>
                  <a:txBody>
                    <a:bodyPr/>
                    <a:lstStyle/>
                    <a:p>
                      <a:r>
                        <a:rPr lang="it-IT" sz="600" dirty="0"/>
                        <a:t>Pesha</a:t>
                      </a:r>
                    </a:p>
                  </a:txBody>
                  <a:tcPr marL="51435" marR="51435" marT="25718" marB="25718"/>
                </a:tc>
                <a:extLst>
                  <a:ext uri="{0D108BD9-81ED-4DB2-BD59-A6C34878D82A}">
                    <a16:rowId xmlns:a16="http://schemas.microsoft.com/office/drawing/2014/main" xmlns="" val="188593344"/>
                  </a:ext>
                </a:extLst>
              </a:tr>
              <a:tr h="397146">
                <a:tc>
                  <a:txBody>
                    <a:bodyPr/>
                    <a:lstStyle/>
                    <a:p>
                      <a:r>
                        <a:rPr lang="it-IT" sz="600" dirty="0"/>
                        <a:t>1</a:t>
                      </a:r>
                    </a:p>
                  </a:txBody>
                  <a:tcPr marL="51435" marR="51435" marT="25718" marB="25718"/>
                </a:tc>
                <a:tc>
                  <a:txBody>
                    <a:bodyPr/>
                    <a:lstStyle/>
                    <a:p>
                      <a:r>
                        <a:rPr lang="en-US" sz="600" b="1" dirty="0"/>
                        <a:t>Koha e </a:t>
                      </a:r>
                      <a:r>
                        <a:rPr lang="en-US" sz="600" b="1" dirty="0" err="1"/>
                        <a:t>dërgimit</a:t>
                      </a:r>
                      <a:endParaRPr lang="en-US" sz="600" b="1" dirty="0"/>
                    </a:p>
                    <a:p>
                      <a:r>
                        <a:rPr lang="en-US" sz="600" b="1" dirty="0" err="1"/>
                        <a:t>Rezultati</a:t>
                      </a:r>
                      <a:r>
                        <a:rPr lang="en-US" sz="600" b="1" dirty="0"/>
                        <a:t> do të </a:t>
                      </a:r>
                      <a:r>
                        <a:rPr lang="en-US" sz="600" b="1" dirty="0" err="1"/>
                        <a:t>caktohet</a:t>
                      </a:r>
                      <a:r>
                        <a:rPr lang="en-US" sz="600" b="1" dirty="0"/>
                        <a:t> në </a:t>
                      </a:r>
                      <a:r>
                        <a:rPr lang="en-US" sz="600" b="1" dirty="0" err="1"/>
                        <a:t>bazë</a:t>
                      </a:r>
                      <a:r>
                        <a:rPr lang="en-US" sz="600" b="1" dirty="0"/>
                        <a:t> të </a:t>
                      </a:r>
                      <a:r>
                        <a:rPr lang="en-US" sz="600" b="1" dirty="0" err="1"/>
                        <a:t>uljes</a:t>
                      </a:r>
                      <a:r>
                        <a:rPr lang="en-US" sz="600" b="1" dirty="0"/>
                        <a:t> </a:t>
                      </a:r>
                      <a:r>
                        <a:rPr lang="en-US" sz="600" b="1" dirty="0" err="1"/>
                        <a:t>së</a:t>
                      </a:r>
                      <a:r>
                        <a:rPr lang="en-US" sz="600" b="1" dirty="0"/>
                        <a:t> </a:t>
                      </a:r>
                      <a:r>
                        <a:rPr lang="en-US" sz="600" b="1" dirty="0" err="1"/>
                        <a:t>ofertës</a:t>
                      </a:r>
                      <a:r>
                        <a:rPr lang="en-US" sz="600" b="1" dirty="0"/>
                        <a:t> </a:t>
                      </a:r>
                      <a:r>
                        <a:rPr lang="en-US" sz="600" b="1" dirty="0" err="1"/>
                        <a:t>së</a:t>
                      </a:r>
                      <a:r>
                        <a:rPr lang="en-US" sz="600" b="1" dirty="0"/>
                        <a:t> </a:t>
                      </a:r>
                      <a:r>
                        <a:rPr lang="en-US" sz="600" b="1" dirty="0" err="1"/>
                        <a:t>dorëzimit</a:t>
                      </a:r>
                      <a:r>
                        <a:rPr lang="en-US" sz="600" b="1" dirty="0"/>
                        <a:t> në </a:t>
                      </a:r>
                      <a:r>
                        <a:rPr lang="en-US" sz="600" b="1" dirty="0" err="1"/>
                        <a:t>kohë</a:t>
                      </a:r>
                      <a:r>
                        <a:rPr lang="en-US" sz="600" b="1" dirty="0"/>
                        <a:t> (</a:t>
                      </a:r>
                      <a:r>
                        <a:rPr lang="en-US" sz="600" b="1" dirty="0" err="1"/>
                        <a:t>treguar</a:t>
                      </a:r>
                      <a:r>
                        <a:rPr lang="en-US" sz="600" b="1" dirty="0"/>
                        <a:t> në </a:t>
                      </a:r>
                      <a:r>
                        <a:rPr lang="en-US" sz="600" b="1" dirty="0" err="1"/>
                        <a:t>ditë</a:t>
                      </a:r>
                      <a:r>
                        <a:rPr lang="en-US" sz="600" b="1" dirty="0"/>
                        <a:t> </a:t>
                      </a:r>
                      <a:r>
                        <a:rPr lang="en-US" sz="600" b="1" dirty="0" err="1"/>
                        <a:t>kalendarike</a:t>
                      </a:r>
                      <a:r>
                        <a:rPr lang="en-US" sz="600" b="1" dirty="0"/>
                        <a:t>), në </a:t>
                      </a:r>
                      <a:r>
                        <a:rPr lang="en-US" sz="600" b="1" dirty="0" err="1"/>
                        <a:t>lidhje</a:t>
                      </a:r>
                      <a:r>
                        <a:rPr lang="en-US" sz="600" b="1" dirty="0"/>
                        <a:t> me </a:t>
                      </a:r>
                      <a:r>
                        <a:rPr lang="en-US" sz="600" b="1" dirty="0" err="1"/>
                        <a:t>afatin</a:t>
                      </a:r>
                      <a:r>
                        <a:rPr lang="en-US" sz="600" b="1" dirty="0"/>
                        <a:t> </a:t>
                      </a:r>
                      <a:r>
                        <a:rPr lang="en-US" sz="600" b="1" dirty="0" err="1"/>
                        <a:t>maksimal</a:t>
                      </a:r>
                      <a:r>
                        <a:rPr lang="en-US" sz="600" b="1" dirty="0"/>
                        <a:t> </a:t>
                      </a:r>
                      <a:r>
                        <a:rPr lang="en-US" sz="600" b="1" dirty="0" err="1"/>
                        <a:t>prej</a:t>
                      </a:r>
                      <a:r>
                        <a:rPr lang="en-US" sz="600" b="1" dirty="0"/>
                        <a:t> 60 </a:t>
                      </a:r>
                      <a:r>
                        <a:rPr lang="en-US" sz="600" b="1" dirty="0" err="1"/>
                        <a:t>ditësh</a:t>
                      </a:r>
                      <a:r>
                        <a:rPr lang="en-US" sz="600" b="1" dirty="0"/>
                        <a:t>. </a:t>
                      </a:r>
                      <a:r>
                        <a:rPr lang="en-US" sz="600" b="1" dirty="0" err="1"/>
                        <a:t>Rezultatet</a:t>
                      </a:r>
                      <a:r>
                        <a:rPr lang="en-US" sz="600" b="1" dirty="0"/>
                        <a:t> </a:t>
                      </a:r>
                      <a:r>
                        <a:rPr lang="en-US" sz="600" b="1" dirty="0" err="1"/>
                        <a:t>bazuar</a:t>
                      </a:r>
                      <a:r>
                        <a:rPr lang="en-US" sz="600" b="1" dirty="0"/>
                        <a:t> në </a:t>
                      </a:r>
                      <a:r>
                        <a:rPr lang="en-US" sz="600" b="1" dirty="0" err="1"/>
                        <a:t>formulën</a:t>
                      </a:r>
                      <a:r>
                        <a:rPr lang="en-US" sz="600" b="1" dirty="0"/>
                        <a:t> </a:t>
                      </a:r>
                      <a:r>
                        <a:rPr lang="en-US" sz="600" b="1" dirty="0" err="1"/>
                        <a:t>tmin</a:t>
                      </a:r>
                      <a:r>
                        <a:rPr lang="en-US" sz="600" b="1" dirty="0"/>
                        <a:t>/t x W</a:t>
                      </a:r>
                      <a:endParaRPr lang="it-IT" sz="600" dirty="0"/>
                    </a:p>
                  </a:txBody>
                  <a:tcPr marL="51435" marR="51435" marT="25718" marB="25718"/>
                </a:tc>
                <a:tc>
                  <a:txBody>
                    <a:bodyPr/>
                    <a:lstStyle/>
                    <a:p>
                      <a:r>
                        <a:rPr lang="it-IT" sz="600" dirty="0"/>
                        <a:t>Max 15 </a:t>
                      </a:r>
                      <a:r>
                        <a:rPr lang="it-IT" sz="600" dirty="0" err="1"/>
                        <a:t>pike</a:t>
                      </a:r>
                      <a:endParaRPr lang="it-IT" sz="600" dirty="0"/>
                    </a:p>
                  </a:txBody>
                  <a:tcPr marL="51435" marR="51435" marT="25718" marB="25718"/>
                </a:tc>
                <a:extLst>
                  <a:ext uri="{0D108BD9-81ED-4DB2-BD59-A6C34878D82A}">
                    <a16:rowId xmlns:a16="http://schemas.microsoft.com/office/drawing/2014/main" xmlns="" val="97427910"/>
                  </a:ext>
                </a:extLst>
              </a:tr>
              <a:tr h="531683">
                <a:tc>
                  <a:txBody>
                    <a:bodyPr/>
                    <a:lstStyle/>
                    <a:p>
                      <a:r>
                        <a:rPr lang="it-IT" sz="600" dirty="0"/>
                        <a:t>2</a:t>
                      </a:r>
                    </a:p>
                  </a:txBody>
                  <a:tcPr marL="51435" marR="51435" marT="25718" marB="25718"/>
                </a:tc>
                <a:tc>
                  <a:txBody>
                    <a:bodyPr/>
                    <a:lstStyle/>
                    <a:p>
                      <a:r>
                        <a:rPr lang="en-US" sz="600" b="1" dirty="0" err="1"/>
                        <a:t>Emetimet</a:t>
                      </a:r>
                      <a:r>
                        <a:rPr lang="en-US" sz="600" b="1" dirty="0"/>
                        <a:t> e </a:t>
                      </a:r>
                      <a:r>
                        <a:rPr lang="en-US" sz="600" b="1" dirty="0" err="1"/>
                        <a:t>dioksidit</a:t>
                      </a:r>
                      <a:r>
                        <a:rPr lang="en-US" sz="600" b="1" dirty="0"/>
                        <a:t> të </a:t>
                      </a:r>
                      <a:r>
                        <a:rPr lang="en-US" sz="600" b="1" dirty="0" err="1"/>
                        <a:t>karbonit</a:t>
                      </a:r>
                      <a:r>
                        <a:rPr lang="en-US" sz="600" b="1" dirty="0"/>
                        <a:t> - CO2</a:t>
                      </a:r>
                    </a:p>
                    <a:p>
                      <a:r>
                        <a:rPr lang="en-US" sz="600" b="1" dirty="0"/>
                        <a:t>Nota do të </a:t>
                      </a:r>
                      <a:r>
                        <a:rPr lang="en-US" sz="600" b="1" dirty="0" err="1"/>
                        <a:t>jepet</a:t>
                      </a:r>
                      <a:r>
                        <a:rPr lang="en-US" sz="600" b="1" dirty="0"/>
                        <a:t> në </a:t>
                      </a:r>
                      <a:r>
                        <a:rPr lang="en-US" sz="600" b="1" dirty="0" err="1"/>
                        <a:t>bazë</a:t>
                      </a:r>
                      <a:r>
                        <a:rPr lang="en-US" sz="600" b="1" dirty="0"/>
                        <a:t> të </a:t>
                      </a:r>
                      <a:r>
                        <a:rPr lang="en-US" sz="600" b="1" dirty="0" err="1"/>
                        <a:t>emetimeve</a:t>
                      </a:r>
                      <a:r>
                        <a:rPr lang="en-US" sz="600" b="1" dirty="0"/>
                        <a:t> të </a:t>
                      </a:r>
                      <a:r>
                        <a:rPr lang="en-US" sz="600" b="1" dirty="0" err="1"/>
                        <a:t>dioksidit</a:t>
                      </a:r>
                      <a:r>
                        <a:rPr lang="en-US" sz="600" b="1" dirty="0"/>
                        <a:t> të </a:t>
                      </a:r>
                      <a:r>
                        <a:rPr lang="en-US" sz="600" b="1" dirty="0" err="1"/>
                        <a:t>karbonit</a:t>
                      </a:r>
                      <a:r>
                        <a:rPr lang="en-US" sz="600" b="1" dirty="0"/>
                        <a:t> CO2 të </a:t>
                      </a:r>
                      <a:r>
                        <a:rPr lang="en-US" sz="600" b="1" dirty="0" err="1"/>
                        <a:t>matura</a:t>
                      </a:r>
                      <a:r>
                        <a:rPr lang="en-US" sz="600" b="1" dirty="0"/>
                        <a:t> në </a:t>
                      </a:r>
                      <a:r>
                        <a:rPr lang="en-US" sz="600" b="1" dirty="0" err="1"/>
                        <a:t>dokumentet</a:t>
                      </a:r>
                      <a:r>
                        <a:rPr lang="en-US" sz="600" b="1" dirty="0"/>
                        <a:t> e </a:t>
                      </a:r>
                      <a:r>
                        <a:rPr lang="en-US" sz="600" b="1" dirty="0" err="1"/>
                        <a:t>homologimit</a:t>
                      </a:r>
                      <a:r>
                        <a:rPr lang="en-US" sz="600" b="1" dirty="0"/>
                        <a:t> të </a:t>
                      </a:r>
                      <a:r>
                        <a:rPr lang="en-US" sz="600" b="1" dirty="0" err="1"/>
                        <a:t>automjetit</a:t>
                      </a:r>
                      <a:r>
                        <a:rPr lang="en-US" sz="600" b="1" dirty="0"/>
                        <a:t> të </a:t>
                      </a:r>
                      <a:r>
                        <a:rPr lang="en-US" sz="600" b="1" dirty="0" err="1"/>
                        <a:t>ofruar</a:t>
                      </a:r>
                      <a:r>
                        <a:rPr lang="en-US" sz="600" b="1" dirty="0"/>
                        <a:t>. 15 </a:t>
                      </a:r>
                      <a:r>
                        <a:rPr lang="en-US" sz="600" b="1" dirty="0" err="1"/>
                        <a:t>pikë</a:t>
                      </a:r>
                      <a:r>
                        <a:rPr lang="en-US" sz="600" b="1" dirty="0"/>
                        <a:t> do </a:t>
                      </a:r>
                      <a:r>
                        <a:rPr lang="en-US" sz="600" b="1" dirty="0" err="1"/>
                        <a:t>t'i</a:t>
                      </a:r>
                      <a:r>
                        <a:rPr lang="en-US" sz="600" b="1" dirty="0"/>
                        <a:t> </a:t>
                      </a:r>
                      <a:r>
                        <a:rPr lang="en-US" sz="600" b="1" dirty="0" err="1"/>
                        <a:t>jepen</a:t>
                      </a:r>
                      <a:r>
                        <a:rPr lang="en-US" sz="600" b="1" dirty="0"/>
                        <a:t> </a:t>
                      </a:r>
                      <a:r>
                        <a:rPr lang="en-US" sz="600" b="1" dirty="0" err="1"/>
                        <a:t>konkurrentit</a:t>
                      </a:r>
                      <a:r>
                        <a:rPr lang="en-US" sz="600" b="1" dirty="0"/>
                        <a:t> </a:t>
                      </a:r>
                      <a:r>
                        <a:rPr lang="en-US" sz="600" b="1" dirty="0" err="1"/>
                        <a:t>që</a:t>
                      </a:r>
                      <a:r>
                        <a:rPr lang="en-US" sz="600" b="1" dirty="0"/>
                        <a:t> </a:t>
                      </a:r>
                      <a:r>
                        <a:rPr lang="en-US" sz="600" b="1" dirty="0" err="1"/>
                        <a:t>ofron</a:t>
                      </a:r>
                      <a:r>
                        <a:rPr lang="en-US" sz="600" b="1" dirty="0"/>
                        <a:t> </a:t>
                      </a:r>
                      <a:r>
                        <a:rPr lang="en-US" sz="600" b="1" dirty="0" err="1"/>
                        <a:t>kufirin</a:t>
                      </a:r>
                      <a:r>
                        <a:rPr lang="en-US" sz="600" b="1" dirty="0"/>
                        <a:t> </a:t>
                      </a:r>
                      <a:r>
                        <a:rPr lang="en-US" sz="600" b="1" dirty="0" err="1"/>
                        <a:t>më</a:t>
                      </a:r>
                      <a:r>
                        <a:rPr lang="en-US" sz="600" b="1" dirty="0"/>
                        <a:t> të </a:t>
                      </a:r>
                      <a:r>
                        <a:rPr lang="en-US" sz="600" b="1" dirty="0" err="1"/>
                        <a:t>ulët</a:t>
                      </a:r>
                      <a:r>
                        <a:rPr lang="en-US" sz="600" b="1" dirty="0"/>
                        <a:t> të </a:t>
                      </a:r>
                      <a:r>
                        <a:rPr lang="en-US" sz="600" b="1" dirty="0" err="1"/>
                        <a:t>emetimeve</a:t>
                      </a:r>
                      <a:r>
                        <a:rPr lang="en-US" sz="600" b="1" dirty="0"/>
                        <a:t> të </a:t>
                      </a:r>
                      <a:r>
                        <a:rPr lang="en-US" sz="600" b="1" dirty="0" err="1"/>
                        <a:t>dioksidit</a:t>
                      </a:r>
                      <a:r>
                        <a:rPr lang="en-US" sz="600" b="1" dirty="0"/>
                        <a:t> të </a:t>
                      </a:r>
                      <a:r>
                        <a:rPr lang="en-US" sz="600" b="1" dirty="0" err="1"/>
                        <a:t>karbonit</a:t>
                      </a:r>
                      <a:r>
                        <a:rPr lang="en-US" sz="600" b="1" dirty="0"/>
                        <a:t> (CO2) të </a:t>
                      </a:r>
                      <a:r>
                        <a:rPr lang="en-US" sz="600" b="1" dirty="0" err="1"/>
                        <a:t>matur</a:t>
                      </a:r>
                      <a:r>
                        <a:rPr lang="en-US" sz="600" b="1" dirty="0"/>
                        <a:t> në </a:t>
                      </a:r>
                      <a:r>
                        <a:rPr lang="en-US" sz="600" b="1" dirty="0" err="1"/>
                        <a:t>homologim</a:t>
                      </a:r>
                      <a:r>
                        <a:rPr lang="en-US" sz="600" b="1" dirty="0"/>
                        <a:t>. </a:t>
                      </a:r>
                      <a:r>
                        <a:rPr lang="en-US" sz="600" b="1" dirty="0" err="1"/>
                        <a:t>Rezultatet</a:t>
                      </a:r>
                      <a:r>
                        <a:rPr lang="en-US" sz="600" b="1" dirty="0"/>
                        <a:t> në </a:t>
                      </a:r>
                      <a:r>
                        <a:rPr lang="en-US" sz="600" b="1" dirty="0" err="1"/>
                        <a:t>bazë</a:t>
                      </a:r>
                      <a:r>
                        <a:rPr lang="en-US" sz="600" b="1" dirty="0"/>
                        <a:t> të </a:t>
                      </a:r>
                      <a:r>
                        <a:rPr lang="en-US" sz="600" b="1" dirty="0" err="1"/>
                        <a:t>formulës</a:t>
                      </a:r>
                      <a:r>
                        <a:rPr lang="en-US" sz="600" b="1" dirty="0"/>
                        <a:t> </a:t>
                      </a:r>
                      <a:r>
                        <a:rPr lang="en-US" sz="600" b="1" dirty="0" err="1"/>
                        <a:t>Emin</a:t>
                      </a:r>
                      <a:r>
                        <a:rPr lang="en-US" sz="600" b="1" dirty="0"/>
                        <a:t>/E x</a:t>
                      </a:r>
                      <a:r>
                        <a:rPr kumimoji="0" lang="en-US" sz="600" b="0" i="0" u="none" strike="noStrike" kern="1200" cap="none" spc="0" normalizeH="0" baseline="0" noProof="0" dirty="0">
                          <a:ln>
                            <a:noFill/>
                          </a:ln>
                          <a:solidFill>
                            <a:prstClr val="black"/>
                          </a:solidFill>
                          <a:effectLst/>
                          <a:uLnTx/>
                          <a:uFillTx/>
                          <a:latin typeface="+mn-lt"/>
                          <a:ea typeface="+mn-ea"/>
                          <a:cs typeface="+mn-cs"/>
                        </a:rPr>
                        <a:t>W</a:t>
                      </a:r>
                      <a:endParaRPr kumimoji="0" lang="it-IT" sz="600" b="0" i="0" u="none" strike="noStrike" kern="1200" cap="none" spc="0" normalizeH="0" baseline="0" noProof="0" dirty="0">
                        <a:ln>
                          <a:noFill/>
                        </a:ln>
                        <a:solidFill>
                          <a:prstClr val="black"/>
                        </a:solidFill>
                        <a:effectLst/>
                        <a:uLnTx/>
                        <a:uFillTx/>
                        <a:latin typeface="+mn-lt"/>
                        <a:ea typeface="+mn-ea"/>
                        <a:cs typeface="+mn-cs"/>
                      </a:endParaRPr>
                    </a:p>
                    <a:p>
                      <a:endParaRPr lang="it-IT" sz="600" dirty="0"/>
                    </a:p>
                  </a:txBody>
                  <a:tcPr marL="51435" marR="51435" marT="25718" marB="2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600" b="0" i="0" u="none" strike="noStrike" kern="1200" cap="none" spc="0" normalizeH="0" baseline="0" noProof="0" dirty="0">
                          <a:ln>
                            <a:noFill/>
                          </a:ln>
                          <a:solidFill>
                            <a:prstClr val="black"/>
                          </a:solidFill>
                          <a:effectLst/>
                          <a:uLnTx/>
                          <a:uFillTx/>
                          <a:latin typeface="+mn-lt"/>
                          <a:ea typeface="+mn-ea"/>
                          <a:cs typeface="+mn-cs"/>
                        </a:rPr>
                        <a:t>Max 15 </a:t>
                      </a:r>
                      <a:r>
                        <a:rPr kumimoji="0" lang="it-IT" sz="600" b="0" i="0" u="none" strike="noStrike" kern="1200" cap="none" spc="0" normalizeH="0" baseline="0" noProof="0" dirty="0" err="1">
                          <a:ln>
                            <a:noFill/>
                          </a:ln>
                          <a:solidFill>
                            <a:prstClr val="black"/>
                          </a:solidFill>
                          <a:effectLst/>
                          <a:uLnTx/>
                          <a:uFillTx/>
                          <a:latin typeface="+mn-lt"/>
                          <a:ea typeface="+mn-ea"/>
                          <a:cs typeface="+mn-cs"/>
                        </a:rPr>
                        <a:t>pike</a:t>
                      </a:r>
                      <a:endParaRPr kumimoji="0" lang="it-IT" sz="600" b="0" i="0" u="none" strike="noStrike" kern="1200" cap="none" spc="0" normalizeH="0" baseline="0" noProof="0" dirty="0">
                        <a:ln>
                          <a:noFill/>
                        </a:ln>
                        <a:solidFill>
                          <a:prstClr val="black"/>
                        </a:solidFill>
                        <a:effectLst/>
                        <a:uLnTx/>
                        <a:uFillTx/>
                        <a:latin typeface="+mn-lt"/>
                        <a:ea typeface="+mn-ea"/>
                        <a:cs typeface="+mn-cs"/>
                      </a:endParaRPr>
                    </a:p>
                    <a:p>
                      <a:endParaRPr lang="it-IT" sz="600" dirty="0"/>
                    </a:p>
                  </a:txBody>
                  <a:tcPr marL="51435" marR="51435" marT="25718" marB="25718"/>
                </a:tc>
                <a:extLst>
                  <a:ext uri="{0D108BD9-81ED-4DB2-BD59-A6C34878D82A}">
                    <a16:rowId xmlns:a16="http://schemas.microsoft.com/office/drawing/2014/main" xmlns="" val="3208804022"/>
                  </a:ext>
                </a:extLst>
              </a:tr>
              <a:tr h="334328">
                <a:tc>
                  <a:txBody>
                    <a:bodyPr/>
                    <a:lstStyle/>
                    <a:p>
                      <a:r>
                        <a:rPr lang="it-IT" sz="600" dirty="0"/>
                        <a:t>3</a:t>
                      </a:r>
                    </a:p>
                  </a:txBody>
                  <a:tcPr marL="51435" marR="51435" marT="25718" marB="25718"/>
                </a:tc>
                <a:tc>
                  <a:txBody>
                    <a:bodyPr/>
                    <a:lstStyle/>
                    <a:p>
                      <a:r>
                        <a:rPr lang="en-US" sz="600" b="1" dirty="0" err="1"/>
                        <a:t>Modeli</a:t>
                      </a:r>
                      <a:r>
                        <a:rPr lang="en-US" sz="600" b="1" dirty="0"/>
                        <a:t> në </a:t>
                      </a:r>
                      <a:r>
                        <a:rPr lang="en-US" sz="600" b="1" dirty="0" err="1"/>
                        <a:t>versionin</a:t>
                      </a:r>
                      <a:r>
                        <a:rPr lang="en-US" sz="600" b="1" dirty="0"/>
                        <a:t> </a:t>
                      </a:r>
                      <a:r>
                        <a:rPr lang="en-US" sz="600" b="1" dirty="0" err="1"/>
                        <a:t>hibrid</a:t>
                      </a:r>
                      <a:r>
                        <a:rPr lang="en-US" sz="600" b="1" dirty="0"/>
                        <a:t> "Plug-In"</a:t>
                      </a:r>
                      <a:endParaRPr lang="it-IT" sz="600" b="1" dirty="0"/>
                    </a:p>
                  </a:txBody>
                  <a:tcPr marL="51435" marR="51435" marT="25718" marB="2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600" b="0" i="0" u="none" strike="noStrike" kern="1200" cap="none" spc="0" normalizeH="0" baseline="0" noProof="0" dirty="0">
                          <a:ln>
                            <a:noFill/>
                          </a:ln>
                          <a:solidFill>
                            <a:prstClr val="black"/>
                          </a:solidFill>
                          <a:effectLst/>
                          <a:uLnTx/>
                          <a:uFillTx/>
                          <a:latin typeface="+mn-lt"/>
                          <a:ea typeface="+mn-ea"/>
                          <a:cs typeface="+mn-cs"/>
                        </a:rPr>
                        <a:t>Max 15 </a:t>
                      </a:r>
                      <a:r>
                        <a:rPr kumimoji="0" lang="it-IT" sz="600" b="0" i="0" u="none" strike="noStrike" kern="1200" cap="none" spc="0" normalizeH="0" baseline="0" noProof="0" dirty="0" err="1">
                          <a:ln>
                            <a:noFill/>
                          </a:ln>
                          <a:solidFill>
                            <a:prstClr val="black"/>
                          </a:solidFill>
                          <a:effectLst/>
                          <a:uLnTx/>
                          <a:uFillTx/>
                          <a:latin typeface="+mn-lt"/>
                          <a:ea typeface="+mn-ea"/>
                          <a:cs typeface="+mn-cs"/>
                        </a:rPr>
                        <a:t>pike</a:t>
                      </a:r>
                      <a:endParaRPr kumimoji="0" lang="it-IT" sz="600" b="0" i="0" u="none" strike="noStrike" kern="1200" cap="none" spc="0" normalizeH="0" baseline="0" noProof="0" dirty="0">
                        <a:ln>
                          <a:noFill/>
                        </a:ln>
                        <a:solidFill>
                          <a:prstClr val="black"/>
                        </a:solidFill>
                        <a:effectLst/>
                        <a:uLnTx/>
                        <a:uFillTx/>
                        <a:latin typeface="+mn-lt"/>
                        <a:ea typeface="+mn-ea"/>
                        <a:cs typeface="+mn-cs"/>
                      </a:endParaRPr>
                    </a:p>
                    <a:p>
                      <a:endParaRPr lang="it-IT" sz="600" dirty="0"/>
                    </a:p>
                  </a:txBody>
                  <a:tcPr marL="51435" marR="51435" marT="25718" marB="25718"/>
                </a:tc>
                <a:extLst>
                  <a:ext uri="{0D108BD9-81ED-4DB2-BD59-A6C34878D82A}">
                    <a16:rowId xmlns:a16="http://schemas.microsoft.com/office/drawing/2014/main" xmlns="" val="2418046040"/>
                  </a:ext>
                </a:extLst>
              </a:tr>
              <a:tr h="763742">
                <a:tc>
                  <a:txBody>
                    <a:bodyPr/>
                    <a:lstStyle/>
                    <a:p>
                      <a:r>
                        <a:rPr lang="it-IT" sz="600" dirty="0"/>
                        <a:t>4</a:t>
                      </a:r>
                    </a:p>
                  </a:txBody>
                  <a:tcPr marL="51435" marR="51435" marT="25718" marB="25718"/>
                </a:tc>
                <a:tc>
                  <a:txBody>
                    <a:bodyPr/>
                    <a:lstStyle/>
                    <a:p>
                      <a:r>
                        <a:rPr lang="en-US" sz="600" b="1" dirty="0" err="1"/>
                        <a:t>Prania</a:t>
                      </a:r>
                      <a:r>
                        <a:rPr lang="en-US" sz="600" b="1" dirty="0"/>
                        <a:t> e </a:t>
                      </a:r>
                      <a:r>
                        <a:rPr lang="en-US" sz="600" b="1" dirty="0" err="1"/>
                        <a:t>opsioneve</a:t>
                      </a:r>
                      <a:r>
                        <a:rPr lang="en-US" sz="600" b="1" dirty="0"/>
                        <a:t> të </a:t>
                      </a:r>
                      <a:r>
                        <a:rPr lang="en-US" sz="600" b="1" dirty="0" err="1"/>
                        <a:t>mëtejshme</a:t>
                      </a:r>
                      <a:r>
                        <a:rPr lang="en-US" sz="600" b="1" dirty="0"/>
                        <a:t> </a:t>
                      </a:r>
                      <a:r>
                        <a:rPr lang="en-US" sz="600" b="1" dirty="0" err="1"/>
                        <a:t>për</a:t>
                      </a:r>
                      <a:r>
                        <a:rPr lang="en-US" sz="600" b="1" dirty="0"/>
                        <a:t> </a:t>
                      </a:r>
                      <a:r>
                        <a:rPr lang="en-US" sz="600" b="1" dirty="0" err="1"/>
                        <a:t>Sistemin</a:t>
                      </a:r>
                      <a:r>
                        <a:rPr lang="en-US" sz="600" b="1" dirty="0"/>
                        <a:t> e </a:t>
                      </a:r>
                      <a:r>
                        <a:rPr lang="en-US" sz="600" b="1" dirty="0" err="1"/>
                        <a:t>Asistencës</a:t>
                      </a:r>
                      <a:r>
                        <a:rPr lang="en-US" sz="600" b="1" dirty="0"/>
                        <a:t> ADAS në Guide ".</a:t>
                      </a:r>
                    </a:p>
                    <a:p>
                      <a:r>
                        <a:rPr lang="en-US" sz="600" b="1" dirty="0" err="1"/>
                        <a:t>Një</a:t>
                      </a:r>
                      <a:r>
                        <a:rPr lang="en-US" sz="600" b="1" dirty="0"/>
                        <a:t> </a:t>
                      </a:r>
                      <a:r>
                        <a:rPr lang="en-US" sz="600" b="1" dirty="0" err="1"/>
                        <a:t>maksimum</a:t>
                      </a:r>
                      <a:r>
                        <a:rPr lang="en-US" sz="600" b="1" dirty="0"/>
                        <a:t> </a:t>
                      </a:r>
                      <a:r>
                        <a:rPr lang="en-US" sz="600" b="1" dirty="0" err="1"/>
                        <a:t>prej</a:t>
                      </a:r>
                      <a:r>
                        <a:rPr lang="en-US" sz="600" b="1" dirty="0"/>
                        <a:t> 16 </a:t>
                      </a:r>
                      <a:r>
                        <a:rPr lang="en-US" sz="600" b="1" dirty="0" err="1"/>
                        <a:t>pikësh</a:t>
                      </a:r>
                      <a:r>
                        <a:rPr lang="en-US" sz="600" b="1" dirty="0"/>
                        <a:t> do </a:t>
                      </a:r>
                      <a:r>
                        <a:rPr lang="en-US" sz="600" b="1" dirty="0" err="1"/>
                        <a:t>t'i</a:t>
                      </a:r>
                      <a:r>
                        <a:rPr lang="en-US" sz="600" b="1" dirty="0"/>
                        <a:t> </a:t>
                      </a:r>
                      <a:r>
                        <a:rPr lang="en-US" sz="600" b="1" dirty="0" err="1"/>
                        <a:t>jepen</a:t>
                      </a:r>
                      <a:r>
                        <a:rPr lang="en-US" sz="600" b="1" dirty="0"/>
                        <a:t> </a:t>
                      </a:r>
                      <a:r>
                        <a:rPr lang="en-US" sz="600" b="1" dirty="0" err="1"/>
                        <a:t>konkurrentit</a:t>
                      </a:r>
                      <a:r>
                        <a:rPr lang="en-US" sz="600" b="1" dirty="0"/>
                        <a:t> </a:t>
                      </a:r>
                      <a:r>
                        <a:rPr lang="en-US" sz="600" b="1" dirty="0" err="1"/>
                        <a:t>që</a:t>
                      </a:r>
                      <a:r>
                        <a:rPr lang="en-US" sz="600" b="1" dirty="0"/>
                        <a:t> </a:t>
                      </a:r>
                      <a:r>
                        <a:rPr lang="en-US" sz="600" b="1" dirty="0" err="1"/>
                        <a:t>ofron</a:t>
                      </a:r>
                      <a:r>
                        <a:rPr lang="en-US" sz="600" b="1" dirty="0"/>
                        <a:t> </a:t>
                      </a:r>
                      <a:r>
                        <a:rPr lang="en-US" sz="600" b="1" dirty="0" err="1"/>
                        <a:t>opsionalitet</a:t>
                      </a:r>
                      <a:r>
                        <a:rPr lang="en-US" sz="600" b="1" dirty="0"/>
                        <a:t> midis </a:t>
                      </a:r>
                      <a:r>
                        <a:rPr lang="en-US" sz="600" b="1" dirty="0" err="1"/>
                        <a:t>atyre</a:t>
                      </a:r>
                      <a:r>
                        <a:rPr lang="en-US" sz="600" b="1" dirty="0"/>
                        <a:t> të </a:t>
                      </a:r>
                      <a:r>
                        <a:rPr lang="en-US" sz="600" b="1" dirty="0" err="1"/>
                        <a:t>identifikuar</a:t>
                      </a:r>
                      <a:r>
                        <a:rPr lang="en-US" sz="600" b="1" dirty="0"/>
                        <a:t> </a:t>
                      </a:r>
                      <a:r>
                        <a:rPr lang="en-US" sz="600" b="1" dirty="0" err="1"/>
                        <a:t>dhe</a:t>
                      </a:r>
                      <a:r>
                        <a:rPr lang="en-US" sz="600" b="1" dirty="0"/>
                        <a:t> të </a:t>
                      </a:r>
                      <a:r>
                        <a:rPr lang="en-US" sz="600" b="1" dirty="0" err="1"/>
                        <a:t>listuar</a:t>
                      </a:r>
                      <a:r>
                        <a:rPr lang="en-US" sz="600" b="1" dirty="0"/>
                        <a:t> </a:t>
                      </a:r>
                      <a:r>
                        <a:rPr lang="en-US" sz="600" b="1" dirty="0" err="1"/>
                        <a:t>më</a:t>
                      </a:r>
                      <a:r>
                        <a:rPr lang="en-US" sz="600" b="1" dirty="0"/>
                        <a:t> </a:t>
                      </a:r>
                      <a:r>
                        <a:rPr lang="en-US" sz="600" b="1" dirty="0" err="1"/>
                        <a:t>poshtë</a:t>
                      </a:r>
                      <a:r>
                        <a:rPr lang="en-US" sz="600" b="1" dirty="0"/>
                        <a:t>:</a:t>
                      </a:r>
                    </a:p>
                    <a:p>
                      <a:r>
                        <a:rPr lang="en-US" sz="600" b="1" dirty="0" err="1"/>
                        <a:t>prania</a:t>
                      </a:r>
                      <a:r>
                        <a:rPr lang="en-US" sz="600" b="1" dirty="0"/>
                        <a:t> "</a:t>
                      </a:r>
                      <a:r>
                        <a:rPr lang="en-US" sz="600" b="1" dirty="0" err="1"/>
                        <a:t>mirëmbajtje</a:t>
                      </a:r>
                      <a:r>
                        <a:rPr lang="en-US" sz="600" b="1" dirty="0"/>
                        <a:t> </a:t>
                      </a:r>
                      <a:r>
                        <a:rPr lang="en-US" sz="600" b="1" dirty="0" err="1"/>
                        <a:t>aktive</a:t>
                      </a:r>
                      <a:r>
                        <a:rPr lang="en-US" sz="600" b="1" dirty="0"/>
                        <a:t> e </a:t>
                      </a:r>
                      <a:r>
                        <a:rPr lang="en-US" sz="600" b="1" dirty="0" err="1"/>
                        <a:t>korsisë</a:t>
                      </a:r>
                      <a:r>
                        <a:rPr lang="en-US" sz="600" b="1" dirty="0"/>
                        <a:t>" 4 </a:t>
                      </a:r>
                      <a:r>
                        <a:rPr lang="en-US" sz="600" b="1" dirty="0" err="1"/>
                        <a:t>pikë</a:t>
                      </a:r>
                      <a:r>
                        <a:rPr lang="en-US" sz="600" b="1" dirty="0"/>
                        <a:t>;</a:t>
                      </a:r>
                    </a:p>
                    <a:p>
                      <a:r>
                        <a:rPr lang="en-US" sz="600" b="1" dirty="0"/>
                        <a:t>"</a:t>
                      </a:r>
                      <a:r>
                        <a:rPr lang="en-US" sz="600" b="1" dirty="0" err="1"/>
                        <a:t>kamerë</a:t>
                      </a:r>
                      <a:r>
                        <a:rPr lang="en-US" sz="600" b="1" dirty="0"/>
                        <a:t> </a:t>
                      </a:r>
                      <a:r>
                        <a:rPr lang="en-US" sz="600" b="1" dirty="0" err="1"/>
                        <a:t>kthimi</a:t>
                      </a:r>
                      <a:r>
                        <a:rPr lang="en-US" sz="600" b="1" dirty="0"/>
                        <a:t>" 4 </a:t>
                      </a:r>
                      <a:r>
                        <a:rPr lang="en-US" sz="600" b="1" dirty="0" err="1"/>
                        <a:t>pikë</a:t>
                      </a:r>
                      <a:r>
                        <a:rPr lang="en-US" sz="600" b="1" dirty="0"/>
                        <a:t>;</a:t>
                      </a:r>
                    </a:p>
                    <a:p>
                      <a:r>
                        <a:rPr lang="en-US" sz="600" b="1" dirty="0"/>
                        <a:t>"</a:t>
                      </a:r>
                      <a:r>
                        <a:rPr lang="en-US" sz="600" b="1" dirty="0" err="1"/>
                        <a:t>frenim</a:t>
                      </a:r>
                      <a:r>
                        <a:rPr lang="en-US" sz="600" b="1" dirty="0"/>
                        <a:t> </a:t>
                      </a:r>
                      <a:r>
                        <a:rPr lang="en-US" sz="600" b="1" dirty="0" err="1"/>
                        <a:t>autonom</a:t>
                      </a:r>
                      <a:r>
                        <a:rPr lang="en-US" sz="600" b="1" dirty="0"/>
                        <a:t> </a:t>
                      </a:r>
                      <a:r>
                        <a:rPr lang="en-US" sz="600" b="1" dirty="0" err="1"/>
                        <a:t>emergjent</a:t>
                      </a:r>
                      <a:r>
                        <a:rPr lang="en-US" sz="600" b="1" dirty="0"/>
                        <a:t>" 4 </a:t>
                      </a:r>
                      <a:r>
                        <a:rPr lang="en-US" sz="600" b="1" dirty="0" err="1"/>
                        <a:t>pikë</a:t>
                      </a:r>
                      <a:r>
                        <a:rPr lang="en-US" sz="600" b="1" dirty="0"/>
                        <a:t>;</a:t>
                      </a:r>
                    </a:p>
                    <a:p>
                      <a:r>
                        <a:rPr lang="en-US" sz="600" b="1" dirty="0"/>
                        <a:t>"</a:t>
                      </a:r>
                      <a:r>
                        <a:rPr lang="en-US" sz="600" b="1" dirty="0" err="1"/>
                        <a:t>zbulimi</a:t>
                      </a:r>
                      <a:r>
                        <a:rPr lang="en-US" sz="600" b="1" dirty="0"/>
                        <a:t> </a:t>
                      </a:r>
                      <a:r>
                        <a:rPr lang="en-US" sz="600" b="1" dirty="0" err="1"/>
                        <a:t>i</a:t>
                      </a:r>
                      <a:r>
                        <a:rPr lang="en-US" sz="600" b="1" dirty="0"/>
                        <a:t> </a:t>
                      </a:r>
                      <a:r>
                        <a:rPr lang="en-US" sz="600" b="1" dirty="0" err="1"/>
                        <a:t>lodhjes</a:t>
                      </a:r>
                      <a:r>
                        <a:rPr lang="en-US" sz="600" b="1" dirty="0"/>
                        <a:t> </a:t>
                      </a:r>
                      <a:r>
                        <a:rPr lang="en-US" sz="600" b="1" dirty="0" err="1"/>
                        <a:t>dhe</a:t>
                      </a:r>
                      <a:r>
                        <a:rPr lang="en-US" sz="600" b="1" dirty="0"/>
                        <a:t> </a:t>
                      </a:r>
                      <a:r>
                        <a:rPr lang="en-US" sz="600" b="1" dirty="0" err="1"/>
                        <a:t>shpërqendrimi</a:t>
                      </a:r>
                      <a:r>
                        <a:rPr lang="en-US" sz="600" b="1" dirty="0"/>
                        <a:t> </a:t>
                      </a:r>
                      <a:r>
                        <a:rPr lang="en-US" sz="600" b="1" dirty="0" err="1"/>
                        <a:t>i</a:t>
                      </a:r>
                      <a:r>
                        <a:rPr lang="en-US" sz="600" b="1" dirty="0"/>
                        <a:t> </a:t>
                      </a:r>
                      <a:r>
                        <a:rPr lang="en-US" sz="600" b="1" dirty="0" err="1"/>
                        <a:t>shoferit</a:t>
                      </a:r>
                      <a:r>
                        <a:rPr lang="en-US" sz="600" b="1" dirty="0"/>
                        <a:t>" 4 </a:t>
                      </a:r>
                      <a:r>
                        <a:rPr lang="en-US" sz="600" b="1" dirty="0" err="1"/>
                        <a:t>pikë</a:t>
                      </a:r>
                      <a:r>
                        <a:rPr lang="en-US" sz="600" dirty="0"/>
                        <a:t>;</a:t>
                      </a:r>
                      <a:endParaRPr lang="it-IT" sz="600" dirty="0"/>
                    </a:p>
                  </a:txBody>
                  <a:tcPr marL="51435" marR="51435" marT="25718" marB="2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600" b="0" i="0" u="none" strike="noStrike" kern="1200" cap="none" spc="0" normalizeH="0" baseline="0" noProof="0" dirty="0">
                          <a:ln>
                            <a:noFill/>
                          </a:ln>
                          <a:solidFill>
                            <a:prstClr val="black"/>
                          </a:solidFill>
                          <a:effectLst/>
                          <a:uLnTx/>
                          <a:uFillTx/>
                          <a:latin typeface="+mn-lt"/>
                          <a:ea typeface="+mn-ea"/>
                          <a:cs typeface="+mn-cs"/>
                        </a:rPr>
                        <a:t>Max 16 </a:t>
                      </a:r>
                      <a:r>
                        <a:rPr kumimoji="0" lang="it-IT" sz="600" b="0" i="0" u="none" strike="noStrike" kern="1200" cap="none" spc="0" normalizeH="0" baseline="0" noProof="0" dirty="0" err="1">
                          <a:ln>
                            <a:noFill/>
                          </a:ln>
                          <a:solidFill>
                            <a:prstClr val="black"/>
                          </a:solidFill>
                          <a:effectLst/>
                          <a:uLnTx/>
                          <a:uFillTx/>
                          <a:latin typeface="+mn-lt"/>
                          <a:ea typeface="+mn-ea"/>
                          <a:cs typeface="+mn-cs"/>
                        </a:rPr>
                        <a:t>pike</a:t>
                      </a:r>
                      <a:endParaRPr kumimoji="0" lang="it-IT" sz="600" b="0" i="0" u="none" strike="noStrike" kern="1200" cap="none" spc="0" normalizeH="0" baseline="0" noProof="0" dirty="0">
                        <a:ln>
                          <a:noFill/>
                        </a:ln>
                        <a:solidFill>
                          <a:prstClr val="black"/>
                        </a:solidFill>
                        <a:effectLst/>
                        <a:uLnTx/>
                        <a:uFillTx/>
                        <a:latin typeface="+mn-lt"/>
                        <a:ea typeface="+mn-ea"/>
                        <a:cs typeface="+mn-cs"/>
                      </a:endParaRPr>
                    </a:p>
                    <a:p>
                      <a:endParaRPr lang="it-IT" sz="600" dirty="0"/>
                    </a:p>
                  </a:txBody>
                  <a:tcPr marL="51435" marR="51435" marT="25718" marB="25718"/>
                </a:tc>
                <a:extLst>
                  <a:ext uri="{0D108BD9-81ED-4DB2-BD59-A6C34878D82A}">
                    <a16:rowId xmlns:a16="http://schemas.microsoft.com/office/drawing/2014/main" xmlns="" val="1556993874"/>
                  </a:ext>
                </a:extLst>
              </a:tr>
              <a:tr h="334328">
                <a:tc>
                  <a:txBody>
                    <a:bodyPr/>
                    <a:lstStyle/>
                    <a:p>
                      <a:r>
                        <a:rPr lang="it-IT" sz="600" dirty="0"/>
                        <a:t>5</a:t>
                      </a:r>
                    </a:p>
                  </a:txBody>
                  <a:tcPr marL="51435" marR="51435" marT="25718" marB="25718"/>
                </a:tc>
                <a:tc>
                  <a:txBody>
                    <a:bodyPr/>
                    <a:lstStyle/>
                    <a:p>
                      <a:r>
                        <a:rPr lang="en-US" sz="600" b="1" dirty="0" err="1"/>
                        <a:t>Modeli</a:t>
                      </a:r>
                      <a:r>
                        <a:rPr lang="en-US" sz="600" b="1" dirty="0"/>
                        <a:t> </a:t>
                      </a:r>
                      <a:r>
                        <a:rPr lang="en-US" sz="600" b="1" dirty="0" err="1"/>
                        <a:t>i</a:t>
                      </a:r>
                      <a:r>
                        <a:rPr lang="en-US" sz="600" b="1" dirty="0"/>
                        <a:t> </a:t>
                      </a:r>
                      <a:r>
                        <a:rPr lang="en-US" sz="600" b="1" dirty="0" err="1"/>
                        <a:t>ofruar</a:t>
                      </a:r>
                      <a:r>
                        <a:rPr lang="en-US" sz="600" b="1" dirty="0"/>
                        <a:t> me </a:t>
                      </a:r>
                      <a:r>
                        <a:rPr lang="en-US" sz="600" b="1" dirty="0" err="1"/>
                        <a:t>trasmision</a:t>
                      </a:r>
                      <a:r>
                        <a:rPr lang="en-US" sz="600" b="1" dirty="0"/>
                        <a:t> </a:t>
                      </a:r>
                      <a:r>
                        <a:rPr lang="en-US" sz="600" b="1" dirty="0" err="1"/>
                        <a:t>automatik</a:t>
                      </a:r>
                      <a:r>
                        <a:rPr lang="en-US" sz="600" b="1" dirty="0"/>
                        <a:t> </a:t>
                      </a:r>
                      <a:r>
                        <a:rPr lang="en-US" sz="600" b="1" dirty="0" err="1"/>
                        <a:t>dhe</a:t>
                      </a:r>
                      <a:r>
                        <a:rPr lang="en-US" sz="600" b="1" dirty="0"/>
                        <a:t>/ose </a:t>
                      </a:r>
                      <a:r>
                        <a:rPr lang="en-US" sz="600" b="1" dirty="0" err="1"/>
                        <a:t>kuti</a:t>
                      </a:r>
                      <a:r>
                        <a:rPr lang="en-US" sz="600" b="1" dirty="0"/>
                        <a:t> automatike. 5 </a:t>
                      </a:r>
                      <a:r>
                        <a:rPr lang="en-US" sz="600" b="1" dirty="0" err="1"/>
                        <a:t>pikë</a:t>
                      </a:r>
                      <a:r>
                        <a:rPr lang="en-US" sz="600" b="1" dirty="0"/>
                        <a:t> do </a:t>
                      </a:r>
                      <a:r>
                        <a:rPr lang="en-US" sz="600" b="1" dirty="0" err="1"/>
                        <a:t>t'i</a:t>
                      </a:r>
                      <a:r>
                        <a:rPr lang="en-US" sz="600" b="1" dirty="0"/>
                        <a:t> </a:t>
                      </a:r>
                      <a:r>
                        <a:rPr lang="en-US" sz="600" b="1" dirty="0" err="1"/>
                        <a:t>jepen</a:t>
                      </a:r>
                      <a:r>
                        <a:rPr lang="en-US" sz="600" b="1" dirty="0"/>
                        <a:t> </a:t>
                      </a:r>
                      <a:r>
                        <a:rPr lang="en-US" sz="600" b="1" dirty="0" err="1"/>
                        <a:t>konkurrentit</a:t>
                      </a:r>
                      <a:r>
                        <a:rPr lang="en-US" sz="600" b="1" dirty="0"/>
                        <a:t> </a:t>
                      </a:r>
                      <a:r>
                        <a:rPr lang="en-US" sz="600" b="1" dirty="0" err="1"/>
                        <a:t>që</a:t>
                      </a:r>
                      <a:r>
                        <a:rPr lang="en-US" sz="600" b="1" dirty="0"/>
                        <a:t> </a:t>
                      </a:r>
                      <a:r>
                        <a:rPr lang="en-US" sz="600" b="1" dirty="0" err="1"/>
                        <a:t>ofron</a:t>
                      </a:r>
                      <a:r>
                        <a:rPr lang="en-US" sz="600" b="1" dirty="0"/>
                        <a:t> </a:t>
                      </a:r>
                      <a:r>
                        <a:rPr lang="en-US" sz="600" b="1" dirty="0" err="1"/>
                        <a:t>makinën</a:t>
                      </a:r>
                      <a:r>
                        <a:rPr lang="en-US" sz="600" b="1" dirty="0"/>
                        <a:t> me </a:t>
                      </a:r>
                      <a:r>
                        <a:rPr lang="en-US" sz="600" b="1" dirty="0" err="1"/>
                        <a:t>nderrues</a:t>
                      </a:r>
                      <a:r>
                        <a:rPr lang="en-US" sz="600" b="1" dirty="0"/>
                        <a:t> </a:t>
                      </a:r>
                      <a:r>
                        <a:rPr lang="en-US" sz="600" b="1" dirty="0" err="1"/>
                        <a:t>automatik</a:t>
                      </a:r>
                      <a:r>
                        <a:rPr lang="en-US" sz="600" b="1" dirty="0"/>
                        <a:t> </a:t>
                      </a:r>
                      <a:r>
                        <a:rPr lang="en-US" sz="600" b="1" dirty="0" err="1"/>
                        <a:t>dhe</a:t>
                      </a:r>
                      <a:r>
                        <a:rPr lang="en-US" sz="600" b="1" dirty="0"/>
                        <a:t>/ose </a:t>
                      </a:r>
                    </a:p>
                    <a:p>
                      <a:r>
                        <a:rPr lang="en-US" sz="600" b="1" dirty="0"/>
                        <a:t> </a:t>
                      </a:r>
                      <a:r>
                        <a:rPr lang="en-US" sz="600" b="1" dirty="0" err="1"/>
                        <a:t>automatik</a:t>
                      </a:r>
                      <a:r>
                        <a:rPr lang="en-US" sz="600" b="1" dirty="0"/>
                        <a:t> </a:t>
                      </a:r>
                      <a:r>
                        <a:rPr lang="en-US" sz="600" b="1" dirty="0" err="1"/>
                        <a:t>sekuencial</a:t>
                      </a:r>
                      <a:r>
                        <a:rPr lang="en-US" sz="600" b="1" dirty="0"/>
                        <a:t>.</a:t>
                      </a:r>
                      <a:endParaRPr lang="it-IT" sz="600" dirty="0"/>
                    </a:p>
                  </a:txBody>
                  <a:tcPr marL="51435" marR="51435" marT="25718" marB="25718"/>
                </a:tc>
                <a:tc>
                  <a:txBody>
                    <a:bodyPr/>
                    <a:lstStyle/>
                    <a:p>
                      <a:r>
                        <a:rPr lang="it-IT" sz="600" dirty="0"/>
                        <a:t>5 </a:t>
                      </a:r>
                      <a:r>
                        <a:rPr lang="it-IT" sz="600" dirty="0" err="1"/>
                        <a:t>pike</a:t>
                      </a:r>
                      <a:endParaRPr lang="it-IT" sz="600" dirty="0"/>
                    </a:p>
                  </a:txBody>
                  <a:tcPr marL="51435" marR="51435" marT="25718" marB="25718"/>
                </a:tc>
                <a:extLst>
                  <a:ext uri="{0D108BD9-81ED-4DB2-BD59-A6C34878D82A}">
                    <a16:rowId xmlns:a16="http://schemas.microsoft.com/office/drawing/2014/main" xmlns="" val="1403663768"/>
                  </a:ext>
                </a:extLst>
              </a:tr>
              <a:tr h="344943">
                <a:tc>
                  <a:txBody>
                    <a:bodyPr/>
                    <a:lstStyle/>
                    <a:p>
                      <a:r>
                        <a:rPr lang="it-IT" sz="600" dirty="0"/>
                        <a:t>6</a:t>
                      </a:r>
                    </a:p>
                  </a:txBody>
                  <a:tcPr marL="51435" marR="51435" marT="25718" marB="25718"/>
                </a:tc>
                <a:tc>
                  <a:txBody>
                    <a:bodyPr/>
                    <a:lstStyle/>
                    <a:p>
                      <a:r>
                        <a:rPr lang="en-US" sz="600" b="1" dirty="0" err="1"/>
                        <a:t>Zgjatja</a:t>
                      </a:r>
                      <a:r>
                        <a:rPr lang="en-US" sz="600" b="1" dirty="0"/>
                        <a:t> e </a:t>
                      </a:r>
                      <a:r>
                        <a:rPr lang="en-US" sz="600" b="1" dirty="0" err="1"/>
                        <a:t>periudhës</a:t>
                      </a:r>
                      <a:r>
                        <a:rPr lang="en-US" sz="600" b="1" dirty="0"/>
                        <a:t> </a:t>
                      </a:r>
                      <a:r>
                        <a:rPr lang="en-US" sz="600" b="1" dirty="0" err="1"/>
                        <a:t>së</a:t>
                      </a:r>
                      <a:r>
                        <a:rPr lang="en-US" sz="600" b="1" dirty="0"/>
                        <a:t> </a:t>
                      </a:r>
                      <a:r>
                        <a:rPr lang="en-US" sz="600" b="1" dirty="0" err="1"/>
                        <a:t>garancisë</a:t>
                      </a:r>
                      <a:r>
                        <a:rPr lang="en-US" sz="600" b="1" dirty="0"/>
                        <a:t>.</a:t>
                      </a:r>
                    </a:p>
                    <a:p>
                      <a:r>
                        <a:rPr lang="en-US" sz="600" b="1" dirty="0"/>
                        <a:t>1.25 </a:t>
                      </a:r>
                      <a:r>
                        <a:rPr lang="en-US" sz="600" b="1" dirty="0" err="1"/>
                        <a:t>pikë</a:t>
                      </a:r>
                      <a:r>
                        <a:rPr lang="en-US" sz="600" b="1" dirty="0"/>
                        <a:t> do të </a:t>
                      </a:r>
                      <a:r>
                        <a:rPr lang="en-US" sz="600" b="1" dirty="0" err="1"/>
                        <a:t>jepen</a:t>
                      </a:r>
                      <a:r>
                        <a:rPr lang="en-US" sz="600" b="1" dirty="0"/>
                        <a:t> </a:t>
                      </a:r>
                      <a:r>
                        <a:rPr lang="en-US" sz="600" b="1" dirty="0" err="1"/>
                        <a:t>për</a:t>
                      </a:r>
                      <a:r>
                        <a:rPr lang="en-US" sz="600" b="1" dirty="0"/>
                        <a:t> </a:t>
                      </a:r>
                      <a:r>
                        <a:rPr lang="en-US" sz="600" b="1" dirty="0" err="1"/>
                        <a:t>çdo</a:t>
                      </a:r>
                      <a:r>
                        <a:rPr lang="en-US" sz="600" b="1" dirty="0"/>
                        <a:t> </a:t>
                      </a:r>
                      <a:r>
                        <a:rPr lang="en-US" sz="600" b="1" dirty="0" err="1"/>
                        <a:t>semestër</a:t>
                      </a:r>
                      <a:r>
                        <a:rPr lang="en-US" sz="600" b="1" dirty="0"/>
                        <a:t> të </a:t>
                      </a:r>
                      <a:r>
                        <a:rPr lang="en-US" sz="600" b="1" dirty="0" err="1"/>
                        <a:t>zgjatjes</a:t>
                      </a:r>
                      <a:r>
                        <a:rPr lang="en-US" sz="600" b="1" dirty="0"/>
                        <a:t> </a:t>
                      </a:r>
                      <a:r>
                        <a:rPr lang="en-US" sz="600" b="1" dirty="0" err="1"/>
                        <a:t>së</a:t>
                      </a:r>
                      <a:r>
                        <a:rPr lang="en-US" sz="600" b="1" dirty="0"/>
                        <a:t> </a:t>
                      </a:r>
                      <a:r>
                        <a:rPr lang="en-US" sz="600" b="1" dirty="0" err="1"/>
                        <a:t>garancisë</a:t>
                      </a:r>
                      <a:r>
                        <a:rPr lang="en-US" sz="600" b="1" dirty="0"/>
                        <a:t> </a:t>
                      </a:r>
                      <a:r>
                        <a:rPr lang="en-US" sz="600" b="1" dirty="0" err="1"/>
                        <a:t>së</a:t>
                      </a:r>
                      <a:r>
                        <a:rPr lang="en-US" sz="600" b="1" dirty="0"/>
                        <a:t> </a:t>
                      </a:r>
                      <a:r>
                        <a:rPr lang="en-US" sz="600" b="1" dirty="0" err="1"/>
                        <a:t>ofruar</a:t>
                      </a:r>
                      <a:r>
                        <a:rPr lang="en-US" sz="600" b="1" dirty="0"/>
                        <a:t> në </a:t>
                      </a:r>
                      <a:r>
                        <a:rPr lang="en-US" sz="600" b="1" dirty="0" err="1"/>
                        <a:t>lidhje</a:t>
                      </a:r>
                      <a:r>
                        <a:rPr lang="en-US" sz="600" b="1" dirty="0"/>
                        <a:t> me </a:t>
                      </a:r>
                      <a:r>
                        <a:rPr lang="en-US" sz="600" b="1" dirty="0" err="1"/>
                        <a:t>afatin</a:t>
                      </a:r>
                      <a:r>
                        <a:rPr lang="en-US" sz="600" b="1" dirty="0"/>
                        <a:t> </a:t>
                      </a:r>
                      <a:r>
                        <a:rPr lang="en-US" sz="600" b="1" dirty="0" err="1"/>
                        <a:t>ligjor</a:t>
                      </a:r>
                      <a:r>
                        <a:rPr lang="en-US" sz="600" b="1" dirty="0"/>
                        <a:t> të </a:t>
                      </a:r>
                      <a:r>
                        <a:rPr lang="en-US" sz="600" b="1" dirty="0" err="1"/>
                        <a:t>garancisë</a:t>
                      </a:r>
                      <a:r>
                        <a:rPr lang="en-US" sz="600" b="1" dirty="0"/>
                        <a:t> 24 </a:t>
                      </a:r>
                      <a:r>
                        <a:rPr lang="en-US" sz="600" b="1" dirty="0" err="1"/>
                        <a:t>muaj</a:t>
                      </a:r>
                      <a:r>
                        <a:rPr lang="en-US" sz="600" b="1" dirty="0"/>
                        <a:t>, </a:t>
                      </a:r>
                      <a:r>
                        <a:rPr lang="en-US" sz="600" b="1" dirty="0" err="1"/>
                        <a:t>deri</a:t>
                      </a:r>
                      <a:r>
                        <a:rPr lang="en-US" sz="600" b="1" dirty="0"/>
                        <a:t> në </a:t>
                      </a:r>
                      <a:r>
                        <a:rPr lang="en-US" sz="600" b="1" dirty="0" err="1"/>
                        <a:t>maksimum</a:t>
                      </a:r>
                      <a:r>
                        <a:rPr lang="en-US" sz="600" b="1" dirty="0"/>
                        <a:t> 4 </a:t>
                      </a:r>
                      <a:r>
                        <a:rPr lang="en-US" sz="600" b="1" dirty="0" err="1"/>
                        <a:t>pikë</a:t>
                      </a:r>
                      <a:r>
                        <a:rPr lang="en-US" sz="600" b="1" dirty="0"/>
                        <a:t>.</a:t>
                      </a:r>
                      <a:endParaRPr lang="it-IT" sz="600" dirty="0"/>
                    </a:p>
                  </a:txBody>
                  <a:tcPr marL="51435" marR="51435" marT="25718" marB="25718"/>
                </a:tc>
                <a:tc>
                  <a:txBody>
                    <a:bodyPr/>
                    <a:lstStyle/>
                    <a:p>
                      <a:r>
                        <a:rPr lang="it-IT" sz="600" dirty="0"/>
                        <a:t>Max 4 </a:t>
                      </a:r>
                      <a:r>
                        <a:rPr lang="it-IT" sz="600" dirty="0" err="1"/>
                        <a:t>pike</a:t>
                      </a:r>
                      <a:endParaRPr lang="it-IT" sz="600" dirty="0"/>
                    </a:p>
                  </a:txBody>
                  <a:tcPr marL="51435" marR="51435" marT="25718" marB="25718"/>
                </a:tc>
                <a:extLst>
                  <a:ext uri="{0D108BD9-81ED-4DB2-BD59-A6C34878D82A}">
                    <a16:rowId xmlns:a16="http://schemas.microsoft.com/office/drawing/2014/main" xmlns="" val="1343852306"/>
                  </a:ext>
                </a:extLst>
              </a:tr>
              <a:tr h="211455">
                <a:tc>
                  <a:txBody>
                    <a:bodyPr/>
                    <a:lstStyle/>
                    <a:p>
                      <a:endParaRPr lang="it-IT" sz="1100" dirty="0"/>
                    </a:p>
                  </a:txBody>
                  <a:tcPr marL="51435" marR="51435" marT="25718" marB="25718"/>
                </a:tc>
                <a:tc>
                  <a:txBody>
                    <a:bodyPr/>
                    <a:lstStyle/>
                    <a:p>
                      <a:endParaRPr lang="it-IT" sz="1100" dirty="0"/>
                    </a:p>
                  </a:txBody>
                  <a:tcPr marL="51435" marR="51435" marT="25718" marB="25718"/>
                </a:tc>
                <a:tc>
                  <a:txBody>
                    <a:bodyPr/>
                    <a:lstStyle/>
                    <a:p>
                      <a:endParaRPr lang="it-IT" sz="1100" dirty="0"/>
                    </a:p>
                  </a:txBody>
                  <a:tcPr marL="51435" marR="51435" marT="25718" marB="25718"/>
                </a:tc>
                <a:extLst>
                  <a:ext uri="{0D108BD9-81ED-4DB2-BD59-A6C34878D82A}">
                    <a16:rowId xmlns:a16="http://schemas.microsoft.com/office/drawing/2014/main" xmlns="" val="2701073542"/>
                  </a:ext>
                </a:extLst>
              </a:tr>
            </a:tbl>
          </a:graphicData>
        </a:graphic>
      </p:graphicFrame>
    </p:spTree>
    <p:extLst>
      <p:ext uri="{BB962C8B-B14F-4D97-AF65-F5344CB8AC3E}">
        <p14:creationId xmlns:p14="http://schemas.microsoft.com/office/powerpoint/2010/main" val="4281511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286000" y="2457452"/>
            <a:ext cx="485775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1500" b="1" dirty="0"/>
          </a:p>
          <a:p>
            <a:pPr eaLnBrk="1" hangingPunct="1"/>
            <a:endParaRPr lang="en-US" altLang="en-US" sz="1500" b="1" dirty="0"/>
          </a:p>
          <a:p>
            <a:pPr eaLnBrk="1" hangingPunct="1"/>
            <a:r>
              <a:rPr lang="en-US" altLang="en-US" sz="1500" b="1" dirty="0"/>
              <a:t>                </a:t>
            </a:r>
            <a:r>
              <a:rPr lang="sq-AL" altLang="en-US" sz="1500" b="1" dirty="0"/>
              <a:t>PYETJE – DISKUTIM </a:t>
            </a:r>
          </a:p>
        </p:txBody>
      </p:sp>
    </p:spTree>
    <p:extLst>
      <p:ext uri="{BB962C8B-B14F-4D97-AF65-F5344CB8AC3E}">
        <p14:creationId xmlns:p14="http://schemas.microsoft.com/office/powerpoint/2010/main" val="286780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publikimin- përdorimi i saj </a:t>
            </a: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lstStyle/>
          <a:p>
            <a:pPr marL="0" indent="0">
              <a:buNone/>
            </a:pPr>
            <a:r>
              <a:rPr lang="en-US" sz="2000" dirty="0" smtClean="0">
                <a:latin typeface="Cambria" panose="02040503050406030204" pitchFamily="18" charset="0"/>
                <a:ea typeface="Cambria" panose="02040503050406030204" pitchFamily="18" charset="0"/>
              </a:rPr>
              <a:t>Me </a:t>
            </a:r>
            <a:r>
              <a:rPr lang="en-US" sz="2000" dirty="0" err="1">
                <a:latin typeface="Cambria" panose="02040503050406030204" pitchFamily="18" charset="0"/>
                <a:ea typeface="Cambria" panose="02040503050406030204" pitchFamily="18" charset="0"/>
              </a:rPr>
              <a:t>kusht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kjo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dispozitë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mos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shfrytëzohet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rrethanat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kanë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krijuar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situatën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emergjente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ekstreme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t’u</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atribuohen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veprimeve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neglizhente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qëllimta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lëshimeve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marL="0" indent="0">
              <a:buNone/>
            </a:pPr>
            <a:endParaRPr lang="sq-AL" sz="2000" b="1" dirty="0">
              <a:latin typeface="Cambria" panose="02040503050406030204" pitchFamily="18" charset="0"/>
              <a:ea typeface="Cambria" panose="02040503050406030204" pitchFamily="18" charset="0"/>
            </a:endParaRPr>
          </a:p>
          <a:p>
            <a:pPr marL="0" indent="0">
              <a:buNone/>
            </a:pPr>
            <a:r>
              <a:rPr lang="sq-AL" sz="2000" b="1" dirty="0" smtClean="0">
                <a:latin typeface="Cambria" panose="02040503050406030204" pitchFamily="18" charset="0"/>
                <a:ea typeface="Cambria" panose="02040503050406030204" pitchFamily="18" charset="0"/>
              </a:rPr>
              <a:t>E – Kontratave për furnizimi </a:t>
            </a: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Për </a:t>
            </a:r>
            <a:r>
              <a:rPr lang="sq-AL" sz="2000" u="sng" dirty="0">
                <a:latin typeface="Cambria" panose="02040503050406030204" pitchFamily="18" charset="0"/>
                <a:ea typeface="Cambria" panose="02040503050406030204" pitchFamily="18" charset="0"/>
              </a:rPr>
              <a:t>dërgesa shtesë nga i njëjti furnizues</a:t>
            </a:r>
            <a:r>
              <a:rPr lang="sq-AL" sz="2000" dirty="0">
                <a:latin typeface="Cambria" panose="02040503050406030204" pitchFamily="18" charset="0"/>
                <a:ea typeface="Cambria" panose="02040503050406030204" pitchFamily="18" charset="0"/>
              </a:rPr>
              <a:t>, jo më shumë se 10% të vlerës së kontratës, varësisht prej rrethanave të caktuara; </a:t>
            </a: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AK është Operator i shërbimit publik për blerjen e mallrave në tregun e mallrave, këmbim të mallrave, ose në platformë të ngjashme tregtare apo sistem. </a:t>
            </a: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000" dirty="0" smtClean="0">
              <a:latin typeface="Cambria" panose="02040503050406030204" pitchFamily="18" charset="0"/>
              <a:ea typeface="Cambria" panose="02040503050406030204" pitchFamily="18" charset="0"/>
            </a:endParaRPr>
          </a:p>
          <a:p>
            <a:pPr marL="0" indent="0">
              <a:buNone/>
            </a:pPr>
            <a:r>
              <a:rPr lang="sq-AL" sz="2000" b="1" dirty="0" smtClean="0">
                <a:latin typeface="Cambria" panose="02040503050406030204" pitchFamily="18" charset="0"/>
                <a:ea typeface="Cambria" panose="02040503050406030204" pitchFamily="18" charset="0"/>
              </a:rPr>
              <a:t>E- Kontratave për shërbimit</a:t>
            </a: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pason prej </a:t>
            </a:r>
            <a:r>
              <a:rPr lang="sq-AL" sz="2000" u="sng" dirty="0">
                <a:latin typeface="Cambria" panose="02040503050406030204" pitchFamily="18" charset="0"/>
                <a:ea typeface="Cambria" panose="02040503050406030204" pitchFamily="18" charset="0"/>
              </a:rPr>
              <a:t>konkursit për projektim</a:t>
            </a:r>
            <a:r>
              <a:rPr lang="sq-AL" sz="20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Nëse një AK gëzon të </a:t>
            </a:r>
            <a:r>
              <a:rPr lang="sq-AL" sz="2000" u="sng" dirty="0">
                <a:latin typeface="Cambria" panose="02040503050406030204" pitchFamily="18" charset="0"/>
                <a:ea typeface="Cambria" panose="02040503050406030204" pitchFamily="18" charset="0"/>
              </a:rPr>
              <a:t>drejta ekskluzive </a:t>
            </a:r>
            <a:r>
              <a:rPr lang="sq-AL" sz="2000" dirty="0">
                <a:latin typeface="Cambria" panose="02040503050406030204" pitchFamily="18" charset="0"/>
                <a:ea typeface="Cambria" panose="02040503050406030204" pitchFamily="18" charset="0"/>
              </a:rPr>
              <a:t>për të ofruar shërbime të tilla, kontratë punë ose shërbime: </a:t>
            </a:r>
          </a:p>
          <a:p>
            <a:pPr>
              <a:buFont typeface="Wingdings" panose="05000000000000000000" pitchFamily="2" charset="2"/>
              <a:buChar char="§"/>
            </a:pP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000" dirty="0" smtClean="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872C2D91-5140-E643-83AC-7A21B4B6FCA7}" type="slidenum">
              <a:rPr lang="en-US" smtClean="0"/>
              <a:pPr/>
              <a:t>8</a:t>
            </a:fld>
            <a:endParaRPr lang="en-US"/>
          </a:p>
        </p:txBody>
      </p:sp>
      <p:sp>
        <p:nvSpPr>
          <p:cNvPr id="5" name="Footer Placeholder 4"/>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/KRPP </a:t>
            </a:r>
            <a:endParaRPr lang="en-US" dirty="0"/>
          </a:p>
        </p:txBody>
      </p:sp>
    </p:spTree>
    <p:extLst>
      <p:ext uri="{BB962C8B-B14F-4D97-AF65-F5344CB8AC3E}">
        <p14:creationId xmlns:p14="http://schemas.microsoft.com/office/powerpoint/2010/main" val="2291897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chemeClr val="accent2">
                    <a:lumMod val="50000"/>
                  </a:schemeClr>
                </a:solidFill>
                <a:latin typeface="Cambria" panose="02040503050406030204" pitchFamily="18" charset="0"/>
                <a:ea typeface="Cambria" panose="02040503050406030204" pitchFamily="18" charset="0"/>
              </a:rPr>
              <a:t>Procedurat e negociuara </a:t>
            </a:r>
            <a:r>
              <a:rPr lang="sq-AL" sz="2800" b="1" dirty="0">
                <a:solidFill>
                  <a:srgbClr val="FF0000"/>
                </a:solidFill>
                <a:latin typeface="Cambria" panose="02040503050406030204" pitchFamily="18" charset="0"/>
                <a:ea typeface="Cambria" panose="02040503050406030204" pitchFamily="18" charset="0"/>
              </a:rPr>
              <a:t>pa</a:t>
            </a:r>
            <a:r>
              <a:rPr lang="sq-AL" sz="2800" b="1" dirty="0">
                <a:solidFill>
                  <a:schemeClr val="accent2">
                    <a:lumMod val="50000"/>
                  </a:schemeClr>
                </a:solidFill>
                <a:latin typeface="Cambria" panose="02040503050406030204" pitchFamily="18" charset="0"/>
                <a:ea typeface="Cambria" panose="02040503050406030204" pitchFamily="18" charset="0"/>
              </a:rPr>
              <a:t> publikimin- përdorimi i saj </a:t>
            </a:r>
            <a:endParaRPr lang="sq-AL" sz="2800" dirty="0"/>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Për </a:t>
            </a:r>
            <a:r>
              <a:rPr lang="sq-AL" sz="2000" b="1" dirty="0">
                <a:latin typeface="Cambria" panose="02040503050406030204" pitchFamily="18" charset="0"/>
                <a:ea typeface="Cambria" panose="02040503050406030204" pitchFamily="18" charset="0"/>
              </a:rPr>
              <a:t>pune ose shërbime shtesë </a:t>
            </a:r>
            <a:r>
              <a:rPr lang="sq-AL" sz="2000" dirty="0">
                <a:latin typeface="Cambria" panose="02040503050406030204" pitchFamily="18" charset="0"/>
                <a:ea typeface="Cambria" panose="02040503050406030204" pitchFamily="18" charset="0"/>
              </a:rPr>
              <a:t>që nuk janë përfshirë në kontratën origjinale që u nënshtrohen disa kushteve të caktuara (OE i njëjtë ekzekuton shërbimet ose punët shtesë, që nuk mund të ndahen në mënyrë teknike ose ekonomike, megjithëse si të ndara janë tejet të nevojshme për kompletim, si dhe vlera nuk është më shumë se 10 % e vlerës se kontratës origjinale</a:t>
            </a:r>
            <a:r>
              <a:rPr lang="sq-AL" sz="20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000" b="1" dirty="0">
                <a:latin typeface="Cambria" panose="02040503050406030204" pitchFamily="18" charset="0"/>
                <a:ea typeface="Cambria" panose="02040503050406030204" pitchFamily="18" charset="0"/>
              </a:rPr>
              <a:t>Për shërbime ose punë të reja </a:t>
            </a:r>
            <a:r>
              <a:rPr lang="sq-AL" sz="2000" dirty="0">
                <a:latin typeface="Cambria" panose="02040503050406030204" pitchFamily="18" charset="0"/>
                <a:ea typeface="Cambria" panose="02040503050406030204" pitchFamily="18" charset="0"/>
              </a:rPr>
              <a:t>që përbehen nga përsëritja e punëve ose shërbimeve të ngjashme që i janë besuar OE që i nënshtrohet disa kushteve të caktuara (janë në përputhje me projektin bazë, kjo mundësi është e zbuluar në tender, ndodh brenda 2 viteve pas përfundimit të kontratës fillestare si dhe vlera nuk është më shumë se 10% të vlerës së kontratës origjinale). </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endParaRPr lang="sq-AL" sz="2000" dirty="0"/>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/KRPP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9</a:t>
            </a:fld>
            <a:endParaRPr lang="en-US"/>
          </a:p>
        </p:txBody>
      </p:sp>
    </p:spTree>
    <p:extLst>
      <p:ext uri="{BB962C8B-B14F-4D97-AF65-F5344CB8AC3E}">
        <p14:creationId xmlns:p14="http://schemas.microsoft.com/office/powerpoint/2010/main" val="409587693"/>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23338</TotalTime>
  <Words>8730</Words>
  <Application>Microsoft Office PowerPoint</Application>
  <PresentationFormat>On-screen Show (4:3)</PresentationFormat>
  <Paragraphs>788</Paragraphs>
  <Slides>72</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72</vt:i4>
      </vt:variant>
    </vt:vector>
  </HeadingPairs>
  <TitlesOfParts>
    <vt:vector size="83" baseType="lpstr">
      <vt:lpstr>ＭＳ Ｐゴシック</vt:lpstr>
      <vt:lpstr>Agency FB</vt:lpstr>
      <vt:lpstr>Arial</vt:lpstr>
      <vt:lpstr>Calibri</vt:lpstr>
      <vt:lpstr>Cambria</vt:lpstr>
      <vt:lpstr>Cambria Math</vt:lpstr>
      <vt:lpstr>Garamond</vt:lpstr>
      <vt:lpstr>Times New Roman</vt:lpstr>
      <vt:lpstr>Verdana</vt:lpstr>
      <vt:lpstr>Wingdings</vt:lpstr>
      <vt:lpstr>Default Design</vt:lpstr>
      <vt:lpstr>PowerPoint Presentation</vt:lpstr>
      <vt:lpstr>Qëllimi </vt:lpstr>
      <vt:lpstr>PowerPoint Presentation</vt:lpstr>
      <vt:lpstr>PowerPoint Presentation</vt:lpstr>
      <vt:lpstr>PowerPoint Presentation</vt:lpstr>
      <vt:lpstr>Procedurat e negociuara pa publikimin e njoftimit për kontrate – sipas LPP-së</vt:lpstr>
      <vt:lpstr>Procedurat e negociuara pa publikimin- përdorimi i saj </vt:lpstr>
      <vt:lpstr>Procedurat e negociuara pa publikimin- përdorimi i saj </vt:lpstr>
      <vt:lpstr>Procedurat e negociuara pa publikimin- përdorimi i saj </vt:lpstr>
      <vt:lpstr>Procedurat e negociuara pa publikimin- përdorimi i saj </vt:lpstr>
      <vt:lpstr>Procedurat e negociuara pa publikimin- përdorimi i saj  në platëform </vt:lpstr>
      <vt:lpstr>Procedurat e negociuara pa publikimin-  Obligimet e AK  </vt:lpstr>
      <vt:lpstr>PowerPoint Presentation</vt:lpstr>
      <vt:lpstr>Zhvillimi i negociatave </vt:lpstr>
      <vt:lpstr>Zhvillimi i negociatave </vt:lpstr>
      <vt:lpstr>Njoftimi për dhënie të kontratës</vt:lpstr>
      <vt:lpstr>Njoftimi për dhënie të kontratës</vt:lpstr>
      <vt:lpstr>PowerPoint Presentation</vt:lpstr>
      <vt:lpstr>PowerPoint Presentation</vt:lpstr>
      <vt:lpstr>PowerPoint Presentation</vt:lpstr>
      <vt:lpstr> KRITERET E PËRZGJEDHJES  </vt:lpstr>
      <vt:lpstr>KRITERET E PËRZGJEDHJES  </vt:lpstr>
      <vt:lpstr> Kategoritë e kritereve të përzgjedhjes </vt:lpstr>
      <vt:lpstr>Kriteret për dhënien e kontratës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Sipas legjislacionit dytësor të prokurimit në Kosovë, në çdo dosje tenderi jepet modeli standard i aplikimit të  kritereve të MEAT me formulat dhe udhëzimet detale se si mund të vlerësohet.  </vt:lpstr>
      <vt:lpstr>PowerPoint Presentation</vt:lpstr>
      <vt:lpstr>ANGAZHIMI I KONSULENTËVE TË JASHTËM NË PROCESIN E PROKURIMIT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Shembull/ kontratë pune</vt:lpstr>
      <vt:lpstr>Shembull/shërbime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674</cp:revision>
  <cp:lastPrinted>1601-01-01T00:00:00Z</cp:lastPrinted>
  <dcterms:created xsi:type="dcterms:W3CDTF">1601-01-01T00:00:00Z</dcterms:created>
  <dcterms:modified xsi:type="dcterms:W3CDTF">2022-12-21T08:56:04Z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